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38" r:id="rId1"/>
  </p:sldMasterIdLst>
  <p:notesMasterIdLst>
    <p:notesMasterId r:id="rId135"/>
  </p:notesMasterIdLst>
  <p:handoutMasterIdLst>
    <p:handoutMasterId r:id="rId136"/>
  </p:handoutMasterIdLst>
  <p:sldIdLst>
    <p:sldId id="316" r:id="rId2"/>
    <p:sldId id="327" r:id="rId3"/>
    <p:sldId id="324" r:id="rId4"/>
    <p:sldId id="326" r:id="rId5"/>
    <p:sldId id="359" r:id="rId6"/>
    <p:sldId id="325" r:id="rId7"/>
    <p:sldId id="373" r:id="rId8"/>
    <p:sldId id="258" r:id="rId9"/>
    <p:sldId id="259" r:id="rId10"/>
    <p:sldId id="405" r:id="rId11"/>
    <p:sldId id="358" r:id="rId12"/>
    <p:sldId id="328" r:id="rId13"/>
    <p:sldId id="336" r:id="rId14"/>
    <p:sldId id="307" r:id="rId15"/>
    <p:sldId id="356" r:id="rId16"/>
    <p:sldId id="262" r:id="rId17"/>
    <p:sldId id="263" r:id="rId18"/>
    <p:sldId id="301" r:id="rId19"/>
    <p:sldId id="406" r:id="rId20"/>
    <p:sldId id="420" r:id="rId21"/>
    <p:sldId id="407" r:id="rId22"/>
    <p:sldId id="408" r:id="rId23"/>
    <p:sldId id="409" r:id="rId24"/>
    <p:sldId id="410" r:id="rId25"/>
    <p:sldId id="411" r:id="rId26"/>
    <p:sldId id="265" r:id="rId27"/>
    <p:sldId id="306" r:id="rId28"/>
    <p:sldId id="341" r:id="rId29"/>
    <p:sldId id="421" r:id="rId30"/>
    <p:sldId id="295" r:id="rId31"/>
    <p:sldId id="296" r:id="rId32"/>
    <p:sldId id="330" r:id="rId33"/>
    <p:sldId id="333" r:id="rId34"/>
    <p:sldId id="331" r:id="rId35"/>
    <p:sldId id="394" r:id="rId36"/>
    <p:sldId id="355" r:id="rId37"/>
    <p:sldId id="353" r:id="rId38"/>
    <p:sldId id="334" r:id="rId39"/>
    <p:sldId id="302" r:id="rId40"/>
    <p:sldId id="303" r:id="rId41"/>
    <p:sldId id="317" r:id="rId42"/>
    <p:sldId id="347" r:id="rId43"/>
    <p:sldId id="427" r:id="rId44"/>
    <p:sldId id="428" r:id="rId45"/>
    <p:sldId id="429" r:id="rId46"/>
    <p:sldId id="430" r:id="rId47"/>
    <p:sldId id="431" r:id="rId48"/>
    <p:sldId id="432" r:id="rId49"/>
    <p:sldId id="433" r:id="rId50"/>
    <p:sldId id="434" r:id="rId51"/>
    <p:sldId id="435" r:id="rId52"/>
    <p:sldId id="436" r:id="rId53"/>
    <p:sldId id="437" r:id="rId54"/>
    <p:sldId id="439" r:id="rId55"/>
    <p:sldId id="438" r:id="rId56"/>
    <p:sldId id="440" r:id="rId57"/>
    <p:sldId id="441" r:id="rId58"/>
    <p:sldId id="442" r:id="rId59"/>
    <p:sldId id="443" r:id="rId60"/>
    <p:sldId id="444" r:id="rId61"/>
    <p:sldId id="445" r:id="rId62"/>
    <p:sldId id="360" r:id="rId63"/>
    <p:sldId id="362" r:id="rId64"/>
    <p:sldId id="308" r:id="rId65"/>
    <p:sldId id="313" r:id="rId66"/>
    <p:sldId id="310" r:id="rId67"/>
    <p:sldId id="309" r:id="rId68"/>
    <p:sldId id="311" r:id="rId69"/>
    <p:sldId id="312" r:id="rId70"/>
    <p:sldId id="322" r:id="rId71"/>
    <p:sldId id="361" r:id="rId72"/>
    <p:sldId id="321" r:id="rId73"/>
    <p:sldId id="342" r:id="rId74"/>
    <p:sldId id="452" r:id="rId75"/>
    <p:sldId id="457" r:id="rId76"/>
    <p:sldId id="458" r:id="rId77"/>
    <p:sldId id="345" r:id="rId78"/>
    <p:sldId id="346" r:id="rId79"/>
    <p:sldId id="453" r:id="rId80"/>
    <p:sldId id="454" r:id="rId81"/>
    <p:sldId id="455" r:id="rId82"/>
    <p:sldId id="364" r:id="rId83"/>
    <p:sldId id="456" r:id="rId84"/>
    <p:sldId id="350" r:id="rId85"/>
    <p:sldId id="348" r:id="rId86"/>
    <p:sldId id="338" r:id="rId87"/>
    <p:sldId id="396" r:id="rId88"/>
    <p:sldId id="337" r:id="rId89"/>
    <p:sldId id="397" r:id="rId90"/>
    <p:sldId id="398" r:id="rId91"/>
    <p:sldId id="399" r:id="rId92"/>
    <p:sldId id="339" r:id="rId93"/>
    <p:sldId id="400" r:id="rId94"/>
    <p:sldId id="363" r:id="rId95"/>
    <p:sldId id="351" r:id="rId96"/>
    <p:sldId id="369" r:id="rId97"/>
    <p:sldId id="423" r:id="rId98"/>
    <p:sldId id="383" r:id="rId99"/>
    <p:sldId id="385" r:id="rId100"/>
    <p:sldId id="368" r:id="rId101"/>
    <p:sldId id="370" r:id="rId102"/>
    <p:sldId id="371" r:id="rId103"/>
    <p:sldId id="372" r:id="rId104"/>
    <p:sldId id="393" r:id="rId105"/>
    <p:sldId id="365" r:id="rId106"/>
    <p:sldId id="378" r:id="rId107"/>
    <p:sldId id="446" r:id="rId108"/>
    <p:sldId id="447" r:id="rId109"/>
    <p:sldId id="448" r:id="rId110"/>
    <p:sldId id="449" r:id="rId111"/>
    <p:sldId id="366" r:id="rId112"/>
    <p:sldId id="380" r:id="rId113"/>
    <p:sldId id="389" r:id="rId114"/>
    <p:sldId id="450" r:id="rId115"/>
    <p:sldId id="451" r:id="rId116"/>
    <p:sldId id="381" r:id="rId117"/>
    <p:sldId id="402" r:id="rId118"/>
    <p:sldId id="401" r:id="rId119"/>
    <p:sldId id="382" r:id="rId120"/>
    <p:sldId id="413" r:id="rId121"/>
    <p:sldId id="392" r:id="rId122"/>
    <p:sldId id="412" r:id="rId123"/>
    <p:sldId id="386" r:id="rId124"/>
    <p:sldId id="414" r:id="rId125"/>
    <p:sldId id="387" r:id="rId126"/>
    <p:sldId id="415" r:id="rId127"/>
    <p:sldId id="416" r:id="rId128"/>
    <p:sldId id="417" r:id="rId129"/>
    <p:sldId id="418" r:id="rId130"/>
    <p:sldId id="419" r:id="rId131"/>
    <p:sldId id="388" r:id="rId132"/>
    <p:sldId id="425" r:id="rId133"/>
    <p:sldId id="426" r:id="rId134"/>
  </p:sldIdLst>
  <p:sldSz cx="10287000" cy="6858000" type="35mm"/>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2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FFFFF"/>
    <a:srgbClr val="940697"/>
    <a:srgbClr val="FF0000"/>
    <a:srgbClr val="000000"/>
    <a:srgbClr val="FFFFCC"/>
    <a:srgbClr val="0099FF"/>
    <a:srgbClr val="FFFF66"/>
    <a:srgbClr val="FF66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11" autoAdjust="0"/>
    <p:restoredTop sz="91287" autoAdjust="0"/>
  </p:normalViewPr>
  <p:slideViewPr>
    <p:cSldViewPr>
      <p:cViewPr varScale="1">
        <p:scale>
          <a:sx n="61" d="100"/>
          <a:sy n="61" d="100"/>
        </p:scale>
        <p:origin x="1458" y="78"/>
      </p:cViewPr>
      <p:guideLst>
        <p:guide orient="horz" pos="2160"/>
        <p:guide pos="3240"/>
      </p:guideLst>
    </p:cSldViewPr>
  </p:slideViewPr>
  <p:outlineViewPr>
    <p:cViewPr>
      <p:scale>
        <a:sx n="33" d="100"/>
        <a:sy n="33" d="100"/>
      </p:scale>
      <p:origin x="0" y="-39408"/>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viewProps" Target="view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theme" Target="theme/theme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notesMaster" Target="notesMasters/notesMaster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handoutMaster" Target="handoutMasters/handout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FC88481-9C3E-40B9-B42F-BD82D00939FC}"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37BA4F0D-C388-4D15-9331-E23264607ADD}">
      <dgm:prSet phldrT="[Text]"/>
      <dgm:spPr/>
      <dgm:t>
        <a:bodyPr/>
        <a:lstStyle/>
        <a:p>
          <a:r>
            <a:rPr lang="en-US" dirty="0">
              <a:ln w="28575">
                <a:solidFill>
                  <a:schemeClr val="tx1"/>
                </a:solidFill>
              </a:ln>
            </a:rPr>
            <a:t>General Manager</a:t>
          </a:r>
        </a:p>
      </dgm:t>
    </dgm:pt>
    <dgm:pt modelId="{800FAE14-B889-49F2-8D89-ACF6EC1C94B8}" type="parTrans" cxnId="{EFBF01DA-FA7D-4DE1-AF27-0AD89CE31F29}">
      <dgm:prSet/>
      <dgm:spPr/>
      <dgm:t>
        <a:bodyPr/>
        <a:lstStyle/>
        <a:p>
          <a:endParaRPr lang="en-US">
            <a:ln w="28575">
              <a:solidFill>
                <a:schemeClr val="tx1"/>
              </a:solidFill>
            </a:ln>
          </a:endParaRPr>
        </a:p>
      </dgm:t>
    </dgm:pt>
    <dgm:pt modelId="{B3912BC1-3440-4DF4-9199-A05C86366BBF}" type="sibTrans" cxnId="{EFBF01DA-FA7D-4DE1-AF27-0AD89CE31F29}">
      <dgm:prSet/>
      <dgm:spPr/>
      <dgm:t>
        <a:bodyPr/>
        <a:lstStyle/>
        <a:p>
          <a:endParaRPr lang="en-US">
            <a:ln w="28575">
              <a:solidFill>
                <a:schemeClr val="tx1"/>
              </a:solidFill>
            </a:ln>
          </a:endParaRPr>
        </a:p>
      </dgm:t>
    </dgm:pt>
    <dgm:pt modelId="{F4250E1E-7A56-427B-876B-0DA1BDA53AEF}" type="asst">
      <dgm:prSet phldrT="[Text]"/>
      <dgm:spPr/>
      <dgm:t>
        <a:bodyPr/>
        <a:lstStyle/>
        <a:p>
          <a:r>
            <a:rPr lang="en-US" dirty="0">
              <a:ln w="28575">
                <a:solidFill>
                  <a:schemeClr val="tx1"/>
                </a:solidFill>
              </a:ln>
            </a:rPr>
            <a:t>Head of Department</a:t>
          </a:r>
        </a:p>
      </dgm:t>
    </dgm:pt>
    <dgm:pt modelId="{FDA5A017-77A6-42B6-B56C-42C63617F1D4}" type="parTrans" cxnId="{14B0B121-93FD-4B0F-8A3A-29A6C04FE8B1}">
      <dgm:prSet/>
      <dgm:spPr/>
      <dgm:t>
        <a:bodyPr/>
        <a:lstStyle/>
        <a:p>
          <a:endParaRPr lang="en-US">
            <a:ln w="28575">
              <a:solidFill>
                <a:schemeClr val="tx1"/>
              </a:solidFill>
            </a:ln>
          </a:endParaRPr>
        </a:p>
      </dgm:t>
    </dgm:pt>
    <dgm:pt modelId="{0CD036EA-4A3A-40A4-B5A7-241CC282928A}" type="sibTrans" cxnId="{14B0B121-93FD-4B0F-8A3A-29A6C04FE8B1}">
      <dgm:prSet/>
      <dgm:spPr/>
      <dgm:t>
        <a:bodyPr/>
        <a:lstStyle/>
        <a:p>
          <a:endParaRPr lang="en-US">
            <a:ln w="28575">
              <a:solidFill>
                <a:schemeClr val="tx1"/>
              </a:solidFill>
            </a:ln>
          </a:endParaRPr>
        </a:p>
      </dgm:t>
    </dgm:pt>
    <dgm:pt modelId="{E71FFF09-0BAA-4731-B98A-B3EFC1095731}">
      <dgm:prSet phldrT="[Text]"/>
      <dgm:spPr/>
      <dgm:t>
        <a:bodyPr/>
        <a:lstStyle/>
        <a:p>
          <a:r>
            <a:rPr lang="en-US" dirty="0">
              <a:ln w="28575">
                <a:solidFill>
                  <a:schemeClr val="tx1"/>
                </a:solidFill>
              </a:ln>
            </a:rPr>
            <a:t>Supervisor</a:t>
          </a:r>
        </a:p>
      </dgm:t>
    </dgm:pt>
    <dgm:pt modelId="{B8ADA006-DAC3-41E5-915B-1A404F0A575B}" type="parTrans" cxnId="{5A7C0657-B76E-4167-8E47-96A70C71D72A}">
      <dgm:prSet/>
      <dgm:spPr/>
      <dgm:t>
        <a:bodyPr/>
        <a:lstStyle/>
        <a:p>
          <a:endParaRPr lang="en-US">
            <a:ln w="28575">
              <a:solidFill>
                <a:schemeClr val="tx1"/>
              </a:solidFill>
            </a:ln>
          </a:endParaRPr>
        </a:p>
      </dgm:t>
    </dgm:pt>
    <dgm:pt modelId="{8D75935E-C81C-41F9-90EE-CD8692EE1435}" type="sibTrans" cxnId="{5A7C0657-B76E-4167-8E47-96A70C71D72A}">
      <dgm:prSet/>
      <dgm:spPr/>
      <dgm:t>
        <a:bodyPr/>
        <a:lstStyle/>
        <a:p>
          <a:endParaRPr lang="en-US">
            <a:ln w="28575">
              <a:solidFill>
                <a:schemeClr val="tx1"/>
              </a:solidFill>
            </a:ln>
          </a:endParaRPr>
        </a:p>
      </dgm:t>
    </dgm:pt>
    <dgm:pt modelId="{3A3DF598-14F7-480E-8899-948F6CBE8193}">
      <dgm:prSet phldrT="[Text]"/>
      <dgm:spPr/>
      <dgm:t>
        <a:bodyPr/>
        <a:lstStyle/>
        <a:p>
          <a:r>
            <a:rPr lang="en-US" dirty="0">
              <a:ln w="28575">
                <a:solidFill>
                  <a:schemeClr val="tx1"/>
                </a:solidFill>
              </a:ln>
            </a:rPr>
            <a:t>Supervisor</a:t>
          </a:r>
        </a:p>
      </dgm:t>
    </dgm:pt>
    <dgm:pt modelId="{642C8444-7B92-48B3-8C3E-0A05F1AE06AF}" type="parTrans" cxnId="{3B1D566A-257C-418B-8A99-EC47B18D6037}">
      <dgm:prSet/>
      <dgm:spPr/>
      <dgm:t>
        <a:bodyPr/>
        <a:lstStyle/>
        <a:p>
          <a:endParaRPr lang="en-US">
            <a:ln w="28575">
              <a:solidFill>
                <a:schemeClr val="tx1"/>
              </a:solidFill>
            </a:ln>
          </a:endParaRPr>
        </a:p>
      </dgm:t>
    </dgm:pt>
    <dgm:pt modelId="{E4C4E336-C969-4B3E-B32B-305C769AAE14}" type="sibTrans" cxnId="{3B1D566A-257C-418B-8A99-EC47B18D6037}">
      <dgm:prSet/>
      <dgm:spPr/>
      <dgm:t>
        <a:bodyPr/>
        <a:lstStyle/>
        <a:p>
          <a:endParaRPr lang="en-US">
            <a:ln w="28575">
              <a:solidFill>
                <a:schemeClr val="tx1"/>
              </a:solidFill>
            </a:ln>
          </a:endParaRPr>
        </a:p>
      </dgm:t>
    </dgm:pt>
    <dgm:pt modelId="{18B7F676-264C-47EE-B40D-1F52B9C7C6C8}">
      <dgm:prSet phldrT="[Text]"/>
      <dgm:spPr/>
      <dgm:t>
        <a:bodyPr/>
        <a:lstStyle/>
        <a:p>
          <a:r>
            <a:rPr lang="en-US" dirty="0">
              <a:ln w="28575">
                <a:solidFill>
                  <a:schemeClr val="tx1"/>
                </a:solidFill>
              </a:ln>
            </a:rPr>
            <a:t>Supervisor</a:t>
          </a:r>
        </a:p>
      </dgm:t>
    </dgm:pt>
    <dgm:pt modelId="{73F237A5-E520-4501-B621-97811460D9E3}" type="parTrans" cxnId="{9EABED3F-5391-44A8-8437-570B04E55275}">
      <dgm:prSet/>
      <dgm:spPr/>
      <dgm:t>
        <a:bodyPr/>
        <a:lstStyle/>
        <a:p>
          <a:endParaRPr lang="en-US">
            <a:ln w="28575">
              <a:solidFill>
                <a:schemeClr val="tx1"/>
              </a:solidFill>
            </a:ln>
          </a:endParaRPr>
        </a:p>
      </dgm:t>
    </dgm:pt>
    <dgm:pt modelId="{8A130EF3-F68F-4646-9317-67F0A43F570D}" type="sibTrans" cxnId="{9EABED3F-5391-44A8-8437-570B04E55275}">
      <dgm:prSet/>
      <dgm:spPr/>
      <dgm:t>
        <a:bodyPr/>
        <a:lstStyle/>
        <a:p>
          <a:endParaRPr lang="en-US">
            <a:ln w="28575">
              <a:solidFill>
                <a:schemeClr val="tx1"/>
              </a:solidFill>
            </a:ln>
          </a:endParaRPr>
        </a:p>
      </dgm:t>
    </dgm:pt>
    <dgm:pt modelId="{93D52898-3C6F-40C1-9978-44C63A039317}" type="pres">
      <dgm:prSet presAssocID="{5FC88481-9C3E-40B9-B42F-BD82D00939FC}" presName="hierChild1" presStyleCnt="0">
        <dgm:presLayoutVars>
          <dgm:orgChart val="1"/>
          <dgm:chPref val="1"/>
          <dgm:dir/>
          <dgm:animOne val="branch"/>
          <dgm:animLvl val="lvl"/>
          <dgm:resizeHandles/>
        </dgm:presLayoutVars>
      </dgm:prSet>
      <dgm:spPr/>
    </dgm:pt>
    <dgm:pt modelId="{F15BA7AB-9DB0-4F29-9BA3-79CF47BC44D4}" type="pres">
      <dgm:prSet presAssocID="{37BA4F0D-C388-4D15-9331-E23264607ADD}" presName="hierRoot1" presStyleCnt="0">
        <dgm:presLayoutVars>
          <dgm:hierBranch val="init"/>
        </dgm:presLayoutVars>
      </dgm:prSet>
      <dgm:spPr/>
    </dgm:pt>
    <dgm:pt modelId="{516BA9F5-2DB1-46E4-A1EB-B072F89BC391}" type="pres">
      <dgm:prSet presAssocID="{37BA4F0D-C388-4D15-9331-E23264607ADD}" presName="rootComposite1" presStyleCnt="0"/>
      <dgm:spPr/>
    </dgm:pt>
    <dgm:pt modelId="{199BA074-20D7-4358-96F8-526CF99B1077}" type="pres">
      <dgm:prSet presAssocID="{37BA4F0D-C388-4D15-9331-E23264607ADD}" presName="rootText1" presStyleLbl="node0" presStyleIdx="0" presStyleCnt="1">
        <dgm:presLayoutVars>
          <dgm:chPref val="3"/>
        </dgm:presLayoutVars>
      </dgm:prSet>
      <dgm:spPr/>
    </dgm:pt>
    <dgm:pt modelId="{E428FE40-4309-4E89-978C-8B8432CD83D1}" type="pres">
      <dgm:prSet presAssocID="{37BA4F0D-C388-4D15-9331-E23264607ADD}" presName="rootConnector1" presStyleLbl="node1" presStyleIdx="0" presStyleCnt="0"/>
      <dgm:spPr/>
    </dgm:pt>
    <dgm:pt modelId="{DDF1B097-2584-4BBC-B3A6-ACBFA4548367}" type="pres">
      <dgm:prSet presAssocID="{37BA4F0D-C388-4D15-9331-E23264607ADD}" presName="hierChild2" presStyleCnt="0"/>
      <dgm:spPr/>
    </dgm:pt>
    <dgm:pt modelId="{41251EAF-2F84-4E57-8CFB-9A766F4B0739}" type="pres">
      <dgm:prSet presAssocID="{B8ADA006-DAC3-41E5-915B-1A404F0A575B}" presName="Name37" presStyleLbl="parChTrans1D2" presStyleIdx="0" presStyleCnt="4"/>
      <dgm:spPr/>
    </dgm:pt>
    <dgm:pt modelId="{EC99DB7C-FC82-4D9D-9F9D-BCA6061922A9}" type="pres">
      <dgm:prSet presAssocID="{E71FFF09-0BAA-4731-B98A-B3EFC1095731}" presName="hierRoot2" presStyleCnt="0">
        <dgm:presLayoutVars>
          <dgm:hierBranch val="init"/>
        </dgm:presLayoutVars>
      </dgm:prSet>
      <dgm:spPr/>
    </dgm:pt>
    <dgm:pt modelId="{C5A29076-32F5-436A-ADDE-C72DD7EF2F01}" type="pres">
      <dgm:prSet presAssocID="{E71FFF09-0BAA-4731-B98A-B3EFC1095731}" presName="rootComposite" presStyleCnt="0"/>
      <dgm:spPr/>
    </dgm:pt>
    <dgm:pt modelId="{8254ED16-90C9-4567-A7C9-344871B57A10}" type="pres">
      <dgm:prSet presAssocID="{E71FFF09-0BAA-4731-B98A-B3EFC1095731}" presName="rootText" presStyleLbl="node2" presStyleIdx="0" presStyleCnt="3">
        <dgm:presLayoutVars>
          <dgm:chPref val="3"/>
        </dgm:presLayoutVars>
      </dgm:prSet>
      <dgm:spPr/>
    </dgm:pt>
    <dgm:pt modelId="{FC621052-C0A3-4FBE-8183-F9EB0A407473}" type="pres">
      <dgm:prSet presAssocID="{E71FFF09-0BAA-4731-B98A-B3EFC1095731}" presName="rootConnector" presStyleLbl="node2" presStyleIdx="0" presStyleCnt="3"/>
      <dgm:spPr/>
    </dgm:pt>
    <dgm:pt modelId="{55677FB8-0995-45B7-88A7-C8FC0964487F}" type="pres">
      <dgm:prSet presAssocID="{E71FFF09-0BAA-4731-B98A-B3EFC1095731}" presName="hierChild4" presStyleCnt="0"/>
      <dgm:spPr/>
    </dgm:pt>
    <dgm:pt modelId="{5EAC2120-507A-4859-B322-6533CC2D1FE9}" type="pres">
      <dgm:prSet presAssocID="{E71FFF09-0BAA-4731-B98A-B3EFC1095731}" presName="hierChild5" presStyleCnt="0"/>
      <dgm:spPr/>
    </dgm:pt>
    <dgm:pt modelId="{A6EB044E-CF74-4B1B-B684-0344F2C9C150}" type="pres">
      <dgm:prSet presAssocID="{642C8444-7B92-48B3-8C3E-0A05F1AE06AF}" presName="Name37" presStyleLbl="parChTrans1D2" presStyleIdx="1" presStyleCnt="4"/>
      <dgm:spPr/>
    </dgm:pt>
    <dgm:pt modelId="{BB9C46B4-3660-4D44-A06A-31589AD0F1E4}" type="pres">
      <dgm:prSet presAssocID="{3A3DF598-14F7-480E-8899-948F6CBE8193}" presName="hierRoot2" presStyleCnt="0">
        <dgm:presLayoutVars>
          <dgm:hierBranch val="init"/>
        </dgm:presLayoutVars>
      </dgm:prSet>
      <dgm:spPr/>
    </dgm:pt>
    <dgm:pt modelId="{E202E9A5-C88A-42B9-9216-10EDCBCD996A}" type="pres">
      <dgm:prSet presAssocID="{3A3DF598-14F7-480E-8899-948F6CBE8193}" presName="rootComposite" presStyleCnt="0"/>
      <dgm:spPr/>
    </dgm:pt>
    <dgm:pt modelId="{4F220C46-A3DA-4069-8B89-C966549BAF12}" type="pres">
      <dgm:prSet presAssocID="{3A3DF598-14F7-480E-8899-948F6CBE8193}" presName="rootText" presStyleLbl="node2" presStyleIdx="1" presStyleCnt="3">
        <dgm:presLayoutVars>
          <dgm:chPref val="3"/>
        </dgm:presLayoutVars>
      </dgm:prSet>
      <dgm:spPr/>
    </dgm:pt>
    <dgm:pt modelId="{92CFAF2D-2F4A-4177-A60A-FB21B5B14B56}" type="pres">
      <dgm:prSet presAssocID="{3A3DF598-14F7-480E-8899-948F6CBE8193}" presName="rootConnector" presStyleLbl="node2" presStyleIdx="1" presStyleCnt="3"/>
      <dgm:spPr/>
    </dgm:pt>
    <dgm:pt modelId="{E6FB631D-A72A-4FE7-83C0-3EE3172BE220}" type="pres">
      <dgm:prSet presAssocID="{3A3DF598-14F7-480E-8899-948F6CBE8193}" presName="hierChild4" presStyleCnt="0"/>
      <dgm:spPr/>
    </dgm:pt>
    <dgm:pt modelId="{F8D5BB68-B569-47E1-99FC-99F6DA69C3D9}" type="pres">
      <dgm:prSet presAssocID="{3A3DF598-14F7-480E-8899-948F6CBE8193}" presName="hierChild5" presStyleCnt="0"/>
      <dgm:spPr/>
    </dgm:pt>
    <dgm:pt modelId="{1027D344-C79C-4721-B6D7-4306EFB7332D}" type="pres">
      <dgm:prSet presAssocID="{73F237A5-E520-4501-B621-97811460D9E3}" presName="Name37" presStyleLbl="parChTrans1D2" presStyleIdx="2" presStyleCnt="4"/>
      <dgm:spPr/>
    </dgm:pt>
    <dgm:pt modelId="{723D291F-BC3A-4EEF-819E-DEEF7A242345}" type="pres">
      <dgm:prSet presAssocID="{18B7F676-264C-47EE-B40D-1F52B9C7C6C8}" presName="hierRoot2" presStyleCnt="0">
        <dgm:presLayoutVars>
          <dgm:hierBranch val="init"/>
        </dgm:presLayoutVars>
      </dgm:prSet>
      <dgm:spPr/>
    </dgm:pt>
    <dgm:pt modelId="{D678D1FF-0D74-4546-B877-4BEEADD61643}" type="pres">
      <dgm:prSet presAssocID="{18B7F676-264C-47EE-B40D-1F52B9C7C6C8}" presName="rootComposite" presStyleCnt="0"/>
      <dgm:spPr/>
    </dgm:pt>
    <dgm:pt modelId="{55C8D063-71CA-4147-B5D9-62E5CD4D86D7}" type="pres">
      <dgm:prSet presAssocID="{18B7F676-264C-47EE-B40D-1F52B9C7C6C8}" presName="rootText" presStyleLbl="node2" presStyleIdx="2" presStyleCnt="3">
        <dgm:presLayoutVars>
          <dgm:chPref val="3"/>
        </dgm:presLayoutVars>
      </dgm:prSet>
      <dgm:spPr/>
    </dgm:pt>
    <dgm:pt modelId="{95F23D71-DAE1-493C-A864-EB515749E50B}" type="pres">
      <dgm:prSet presAssocID="{18B7F676-264C-47EE-B40D-1F52B9C7C6C8}" presName="rootConnector" presStyleLbl="node2" presStyleIdx="2" presStyleCnt="3"/>
      <dgm:spPr/>
    </dgm:pt>
    <dgm:pt modelId="{685D1FEC-DE0C-4D01-BBD7-A42D992F1420}" type="pres">
      <dgm:prSet presAssocID="{18B7F676-264C-47EE-B40D-1F52B9C7C6C8}" presName="hierChild4" presStyleCnt="0"/>
      <dgm:spPr/>
    </dgm:pt>
    <dgm:pt modelId="{2F26D3B6-E6BF-449F-8399-E0DF26ABE024}" type="pres">
      <dgm:prSet presAssocID="{18B7F676-264C-47EE-B40D-1F52B9C7C6C8}" presName="hierChild5" presStyleCnt="0"/>
      <dgm:spPr/>
    </dgm:pt>
    <dgm:pt modelId="{4237F2FD-149C-468B-AB19-CD0F66EBDCF6}" type="pres">
      <dgm:prSet presAssocID="{37BA4F0D-C388-4D15-9331-E23264607ADD}" presName="hierChild3" presStyleCnt="0"/>
      <dgm:spPr/>
    </dgm:pt>
    <dgm:pt modelId="{50EAB826-F73F-4D4E-8153-3B9359DFB1FF}" type="pres">
      <dgm:prSet presAssocID="{FDA5A017-77A6-42B6-B56C-42C63617F1D4}" presName="Name111" presStyleLbl="parChTrans1D2" presStyleIdx="3" presStyleCnt="4"/>
      <dgm:spPr/>
    </dgm:pt>
    <dgm:pt modelId="{83BE1003-BAA4-4F65-A8EC-526A18B88C45}" type="pres">
      <dgm:prSet presAssocID="{F4250E1E-7A56-427B-876B-0DA1BDA53AEF}" presName="hierRoot3" presStyleCnt="0">
        <dgm:presLayoutVars>
          <dgm:hierBranch val="init"/>
        </dgm:presLayoutVars>
      </dgm:prSet>
      <dgm:spPr/>
    </dgm:pt>
    <dgm:pt modelId="{D48BC0E6-CE1E-4F67-A4E0-CD48B7051531}" type="pres">
      <dgm:prSet presAssocID="{F4250E1E-7A56-427B-876B-0DA1BDA53AEF}" presName="rootComposite3" presStyleCnt="0"/>
      <dgm:spPr/>
    </dgm:pt>
    <dgm:pt modelId="{DF0AB106-AF0C-4471-B2F0-D1FE35FA759A}" type="pres">
      <dgm:prSet presAssocID="{F4250E1E-7A56-427B-876B-0DA1BDA53AEF}" presName="rootText3" presStyleLbl="asst1" presStyleIdx="0" presStyleCnt="1">
        <dgm:presLayoutVars>
          <dgm:chPref val="3"/>
        </dgm:presLayoutVars>
      </dgm:prSet>
      <dgm:spPr/>
    </dgm:pt>
    <dgm:pt modelId="{3191AA79-15DE-4DE5-8BA9-C9503EDD87AE}" type="pres">
      <dgm:prSet presAssocID="{F4250E1E-7A56-427B-876B-0DA1BDA53AEF}" presName="rootConnector3" presStyleLbl="asst1" presStyleIdx="0" presStyleCnt="1"/>
      <dgm:spPr/>
    </dgm:pt>
    <dgm:pt modelId="{DE41BB95-701F-4246-858E-4A90637F7E85}" type="pres">
      <dgm:prSet presAssocID="{F4250E1E-7A56-427B-876B-0DA1BDA53AEF}" presName="hierChild6" presStyleCnt="0"/>
      <dgm:spPr/>
    </dgm:pt>
    <dgm:pt modelId="{1DBE9DC6-3F83-49AA-BC70-C5D2D868CEE0}" type="pres">
      <dgm:prSet presAssocID="{F4250E1E-7A56-427B-876B-0DA1BDA53AEF}" presName="hierChild7" presStyleCnt="0"/>
      <dgm:spPr/>
    </dgm:pt>
  </dgm:ptLst>
  <dgm:cxnLst>
    <dgm:cxn modelId="{719BB917-FCB0-47CD-AD5B-353A97A61072}" type="presOf" srcId="{3A3DF598-14F7-480E-8899-948F6CBE8193}" destId="{4F220C46-A3DA-4069-8B89-C966549BAF12}" srcOrd="0" destOrd="0" presId="urn:microsoft.com/office/officeart/2005/8/layout/orgChart1"/>
    <dgm:cxn modelId="{14B0B121-93FD-4B0F-8A3A-29A6C04FE8B1}" srcId="{37BA4F0D-C388-4D15-9331-E23264607ADD}" destId="{F4250E1E-7A56-427B-876B-0DA1BDA53AEF}" srcOrd="0" destOrd="0" parTransId="{FDA5A017-77A6-42B6-B56C-42C63617F1D4}" sibTransId="{0CD036EA-4A3A-40A4-B5A7-241CC282928A}"/>
    <dgm:cxn modelId="{3410C932-B227-4234-B6C0-8C1984A3EEDF}" type="presOf" srcId="{18B7F676-264C-47EE-B40D-1F52B9C7C6C8}" destId="{95F23D71-DAE1-493C-A864-EB515749E50B}" srcOrd="1" destOrd="0" presId="urn:microsoft.com/office/officeart/2005/8/layout/orgChart1"/>
    <dgm:cxn modelId="{9EABED3F-5391-44A8-8437-570B04E55275}" srcId="{37BA4F0D-C388-4D15-9331-E23264607ADD}" destId="{18B7F676-264C-47EE-B40D-1F52B9C7C6C8}" srcOrd="3" destOrd="0" parTransId="{73F237A5-E520-4501-B621-97811460D9E3}" sibTransId="{8A130EF3-F68F-4646-9317-67F0A43F570D}"/>
    <dgm:cxn modelId="{2C6CB640-4ED4-48B1-8D78-461888723A95}" type="presOf" srcId="{642C8444-7B92-48B3-8C3E-0A05F1AE06AF}" destId="{A6EB044E-CF74-4B1B-B684-0344F2C9C150}" srcOrd="0" destOrd="0" presId="urn:microsoft.com/office/officeart/2005/8/layout/orgChart1"/>
    <dgm:cxn modelId="{7805CB5C-A4A8-4C4C-8381-408247FCADAD}" type="presOf" srcId="{37BA4F0D-C388-4D15-9331-E23264607ADD}" destId="{199BA074-20D7-4358-96F8-526CF99B1077}" srcOrd="0" destOrd="0" presId="urn:microsoft.com/office/officeart/2005/8/layout/orgChart1"/>
    <dgm:cxn modelId="{CDA30264-B020-4D31-8843-05E852E066F5}" type="presOf" srcId="{18B7F676-264C-47EE-B40D-1F52B9C7C6C8}" destId="{55C8D063-71CA-4147-B5D9-62E5CD4D86D7}" srcOrd="0" destOrd="0" presId="urn:microsoft.com/office/officeart/2005/8/layout/orgChart1"/>
    <dgm:cxn modelId="{B96BB065-F9B8-4C60-B822-EF19C7532461}" type="presOf" srcId="{73F237A5-E520-4501-B621-97811460D9E3}" destId="{1027D344-C79C-4721-B6D7-4306EFB7332D}" srcOrd="0" destOrd="0" presId="urn:microsoft.com/office/officeart/2005/8/layout/orgChart1"/>
    <dgm:cxn modelId="{3B1D566A-257C-418B-8A99-EC47B18D6037}" srcId="{37BA4F0D-C388-4D15-9331-E23264607ADD}" destId="{3A3DF598-14F7-480E-8899-948F6CBE8193}" srcOrd="2" destOrd="0" parTransId="{642C8444-7B92-48B3-8C3E-0A05F1AE06AF}" sibTransId="{E4C4E336-C969-4B3E-B32B-305C769AAE14}"/>
    <dgm:cxn modelId="{EAFE6370-2ECE-4B21-8272-A7C0BC9C1427}" type="presOf" srcId="{F4250E1E-7A56-427B-876B-0DA1BDA53AEF}" destId="{3191AA79-15DE-4DE5-8BA9-C9503EDD87AE}" srcOrd="1" destOrd="0" presId="urn:microsoft.com/office/officeart/2005/8/layout/orgChart1"/>
    <dgm:cxn modelId="{5A7C0657-B76E-4167-8E47-96A70C71D72A}" srcId="{37BA4F0D-C388-4D15-9331-E23264607ADD}" destId="{E71FFF09-0BAA-4731-B98A-B3EFC1095731}" srcOrd="1" destOrd="0" parTransId="{B8ADA006-DAC3-41E5-915B-1A404F0A575B}" sibTransId="{8D75935E-C81C-41F9-90EE-CD8692EE1435}"/>
    <dgm:cxn modelId="{EEB0DD86-C9F1-4E9C-BFAC-BF3C68952A72}" type="presOf" srcId="{5FC88481-9C3E-40B9-B42F-BD82D00939FC}" destId="{93D52898-3C6F-40C1-9978-44C63A039317}" srcOrd="0" destOrd="0" presId="urn:microsoft.com/office/officeart/2005/8/layout/orgChart1"/>
    <dgm:cxn modelId="{28EDB897-8281-4CD1-B401-C06C87AA3FE2}" type="presOf" srcId="{3A3DF598-14F7-480E-8899-948F6CBE8193}" destId="{92CFAF2D-2F4A-4177-A60A-FB21B5B14B56}" srcOrd="1" destOrd="0" presId="urn:microsoft.com/office/officeart/2005/8/layout/orgChart1"/>
    <dgm:cxn modelId="{C342B4A3-1141-4D91-BAD9-037FF87E95AF}" type="presOf" srcId="{B8ADA006-DAC3-41E5-915B-1A404F0A575B}" destId="{41251EAF-2F84-4E57-8CFB-9A766F4B0739}" srcOrd="0" destOrd="0" presId="urn:microsoft.com/office/officeart/2005/8/layout/orgChart1"/>
    <dgm:cxn modelId="{0DA752A8-213C-4E03-9ACC-53B3BB653288}" type="presOf" srcId="{37BA4F0D-C388-4D15-9331-E23264607ADD}" destId="{E428FE40-4309-4E89-978C-8B8432CD83D1}" srcOrd="1" destOrd="0" presId="urn:microsoft.com/office/officeart/2005/8/layout/orgChart1"/>
    <dgm:cxn modelId="{247058AA-836F-48FB-A771-AF14E03B5A75}" type="presOf" srcId="{F4250E1E-7A56-427B-876B-0DA1BDA53AEF}" destId="{DF0AB106-AF0C-4471-B2F0-D1FE35FA759A}" srcOrd="0" destOrd="0" presId="urn:microsoft.com/office/officeart/2005/8/layout/orgChart1"/>
    <dgm:cxn modelId="{8F53E5C7-AE1D-4006-86C7-4A08DEB6251F}" type="presOf" srcId="{E71FFF09-0BAA-4731-B98A-B3EFC1095731}" destId="{FC621052-C0A3-4FBE-8183-F9EB0A407473}" srcOrd="1" destOrd="0" presId="urn:microsoft.com/office/officeart/2005/8/layout/orgChart1"/>
    <dgm:cxn modelId="{258C52CB-0163-472B-A87C-6528B69E07D2}" type="presOf" srcId="{E71FFF09-0BAA-4731-B98A-B3EFC1095731}" destId="{8254ED16-90C9-4567-A7C9-344871B57A10}" srcOrd="0" destOrd="0" presId="urn:microsoft.com/office/officeart/2005/8/layout/orgChart1"/>
    <dgm:cxn modelId="{EFBF01DA-FA7D-4DE1-AF27-0AD89CE31F29}" srcId="{5FC88481-9C3E-40B9-B42F-BD82D00939FC}" destId="{37BA4F0D-C388-4D15-9331-E23264607ADD}" srcOrd="0" destOrd="0" parTransId="{800FAE14-B889-49F2-8D89-ACF6EC1C94B8}" sibTransId="{B3912BC1-3440-4DF4-9199-A05C86366BBF}"/>
    <dgm:cxn modelId="{062D08EC-4948-4CD7-8A60-F7536B6F2F81}" type="presOf" srcId="{FDA5A017-77A6-42B6-B56C-42C63617F1D4}" destId="{50EAB826-F73F-4D4E-8153-3B9359DFB1FF}" srcOrd="0" destOrd="0" presId="urn:microsoft.com/office/officeart/2005/8/layout/orgChart1"/>
    <dgm:cxn modelId="{F08A7DAF-E2B3-4773-9313-0E4939F6474D}" type="presParOf" srcId="{93D52898-3C6F-40C1-9978-44C63A039317}" destId="{F15BA7AB-9DB0-4F29-9BA3-79CF47BC44D4}" srcOrd="0" destOrd="0" presId="urn:microsoft.com/office/officeart/2005/8/layout/orgChart1"/>
    <dgm:cxn modelId="{C2F213F8-5D16-451B-BCDF-6904CB93DB27}" type="presParOf" srcId="{F15BA7AB-9DB0-4F29-9BA3-79CF47BC44D4}" destId="{516BA9F5-2DB1-46E4-A1EB-B072F89BC391}" srcOrd="0" destOrd="0" presId="urn:microsoft.com/office/officeart/2005/8/layout/orgChart1"/>
    <dgm:cxn modelId="{766152C0-0D5C-49D0-9129-04C3BD6ED068}" type="presParOf" srcId="{516BA9F5-2DB1-46E4-A1EB-B072F89BC391}" destId="{199BA074-20D7-4358-96F8-526CF99B1077}" srcOrd="0" destOrd="0" presId="urn:microsoft.com/office/officeart/2005/8/layout/orgChart1"/>
    <dgm:cxn modelId="{8BC9DE7E-118E-42D8-9F88-8AADD6B2772A}" type="presParOf" srcId="{516BA9F5-2DB1-46E4-A1EB-B072F89BC391}" destId="{E428FE40-4309-4E89-978C-8B8432CD83D1}" srcOrd="1" destOrd="0" presId="urn:microsoft.com/office/officeart/2005/8/layout/orgChart1"/>
    <dgm:cxn modelId="{202906DC-4F0B-4960-BDF8-2086DC1DE4A2}" type="presParOf" srcId="{F15BA7AB-9DB0-4F29-9BA3-79CF47BC44D4}" destId="{DDF1B097-2584-4BBC-B3A6-ACBFA4548367}" srcOrd="1" destOrd="0" presId="urn:microsoft.com/office/officeart/2005/8/layout/orgChart1"/>
    <dgm:cxn modelId="{E3F48081-2B31-440B-A0FB-F2F0112FF2A8}" type="presParOf" srcId="{DDF1B097-2584-4BBC-B3A6-ACBFA4548367}" destId="{41251EAF-2F84-4E57-8CFB-9A766F4B0739}" srcOrd="0" destOrd="0" presId="urn:microsoft.com/office/officeart/2005/8/layout/orgChart1"/>
    <dgm:cxn modelId="{10E72773-8E24-4565-A89D-5622B9004BF3}" type="presParOf" srcId="{DDF1B097-2584-4BBC-B3A6-ACBFA4548367}" destId="{EC99DB7C-FC82-4D9D-9F9D-BCA6061922A9}" srcOrd="1" destOrd="0" presId="urn:microsoft.com/office/officeart/2005/8/layout/orgChart1"/>
    <dgm:cxn modelId="{855428A1-C2FE-40C6-B31C-7EC5984A4E4F}" type="presParOf" srcId="{EC99DB7C-FC82-4D9D-9F9D-BCA6061922A9}" destId="{C5A29076-32F5-436A-ADDE-C72DD7EF2F01}" srcOrd="0" destOrd="0" presId="urn:microsoft.com/office/officeart/2005/8/layout/orgChart1"/>
    <dgm:cxn modelId="{E861112E-065A-4471-9506-7B7D84ABD181}" type="presParOf" srcId="{C5A29076-32F5-436A-ADDE-C72DD7EF2F01}" destId="{8254ED16-90C9-4567-A7C9-344871B57A10}" srcOrd="0" destOrd="0" presId="urn:microsoft.com/office/officeart/2005/8/layout/orgChart1"/>
    <dgm:cxn modelId="{5D3D27E6-C270-4607-96DF-48B6F3AA8181}" type="presParOf" srcId="{C5A29076-32F5-436A-ADDE-C72DD7EF2F01}" destId="{FC621052-C0A3-4FBE-8183-F9EB0A407473}" srcOrd="1" destOrd="0" presId="urn:microsoft.com/office/officeart/2005/8/layout/orgChart1"/>
    <dgm:cxn modelId="{4E923DF5-EC0A-4DA7-B5D0-B2D766B6266C}" type="presParOf" srcId="{EC99DB7C-FC82-4D9D-9F9D-BCA6061922A9}" destId="{55677FB8-0995-45B7-88A7-C8FC0964487F}" srcOrd="1" destOrd="0" presId="urn:microsoft.com/office/officeart/2005/8/layout/orgChart1"/>
    <dgm:cxn modelId="{460EC8AF-E760-4B01-BC47-39A343321BCB}" type="presParOf" srcId="{EC99DB7C-FC82-4D9D-9F9D-BCA6061922A9}" destId="{5EAC2120-507A-4859-B322-6533CC2D1FE9}" srcOrd="2" destOrd="0" presId="urn:microsoft.com/office/officeart/2005/8/layout/orgChart1"/>
    <dgm:cxn modelId="{FBCF6D87-234B-4009-88E0-3C9F454C5F7B}" type="presParOf" srcId="{DDF1B097-2584-4BBC-B3A6-ACBFA4548367}" destId="{A6EB044E-CF74-4B1B-B684-0344F2C9C150}" srcOrd="2" destOrd="0" presId="urn:microsoft.com/office/officeart/2005/8/layout/orgChart1"/>
    <dgm:cxn modelId="{EC2F9D8B-1541-4930-B340-2510D7069F0F}" type="presParOf" srcId="{DDF1B097-2584-4BBC-B3A6-ACBFA4548367}" destId="{BB9C46B4-3660-4D44-A06A-31589AD0F1E4}" srcOrd="3" destOrd="0" presId="urn:microsoft.com/office/officeart/2005/8/layout/orgChart1"/>
    <dgm:cxn modelId="{A1F3E3E9-0118-4AE3-A308-2AE693892D29}" type="presParOf" srcId="{BB9C46B4-3660-4D44-A06A-31589AD0F1E4}" destId="{E202E9A5-C88A-42B9-9216-10EDCBCD996A}" srcOrd="0" destOrd="0" presId="urn:microsoft.com/office/officeart/2005/8/layout/orgChart1"/>
    <dgm:cxn modelId="{0526BFB6-9C17-4AAE-B0A2-212BB192AE3B}" type="presParOf" srcId="{E202E9A5-C88A-42B9-9216-10EDCBCD996A}" destId="{4F220C46-A3DA-4069-8B89-C966549BAF12}" srcOrd="0" destOrd="0" presId="urn:microsoft.com/office/officeart/2005/8/layout/orgChart1"/>
    <dgm:cxn modelId="{6BD80C2D-E430-43CC-BB22-C4C94A8553FF}" type="presParOf" srcId="{E202E9A5-C88A-42B9-9216-10EDCBCD996A}" destId="{92CFAF2D-2F4A-4177-A60A-FB21B5B14B56}" srcOrd="1" destOrd="0" presId="urn:microsoft.com/office/officeart/2005/8/layout/orgChart1"/>
    <dgm:cxn modelId="{1A906A1D-67AB-49AF-9EFD-A4CE8019F650}" type="presParOf" srcId="{BB9C46B4-3660-4D44-A06A-31589AD0F1E4}" destId="{E6FB631D-A72A-4FE7-83C0-3EE3172BE220}" srcOrd="1" destOrd="0" presId="urn:microsoft.com/office/officeart/2005/8/layout/orgChart1"/>
    <dgm:cxn modelId="{58564455-07A4-4953-BAA2-2BF24A38DDFE}" type="presParOf" srcId="{BB9C46B4-3660-4D44-A06A-31589AD0F1E4}" destId="{F8D5BB68-B569-47E1-99FC-99F6DA69C3D9}" srcOrd="2" destOrd="0" presId="urn:microsoft.com/office/officeart/2005/8/layout/orgChart1"/>
    <dgm:cxn modelId="{C2EE4D35-C02E-43B7-B458-EBB6D769A72C}" type="presParOf" srcId="{DDF1B097-2584-4BBC-B3A6-ACBFA4548367}" destId="{1027D344-C79C-4721-B6D7-4306EFB7332D}" srcOrd="4" destOrd="0" presId="urn:microsoft.com/office/officeart/2005/8/layout/orgChart1"/>
    <dgm:cxn modelId="{3817561E-5254-4FE9-B260-8585914E38A3}" type="presParOf" srcId="{DDF1B097-2584-4BBC-B3A6-ACBFA4548367}" destId="{723D291F-BC3A-4EEF-819E-DEEF7A242345}" srcOrd="5" destOrd="0" presId="urn:microsoft.com/office/officeart/2005/8/layout/orgChart1"/>
    <dgm:cxn modelId="{6AB1E7A6-5E89-444F-88EE-83BE2482FEBE}" type="presParOf" srcId="{723D291F-BC3A-4EEF-819E-DEEF7A242345}" destId="{D678D1FF-0D74-4546-B877-4BEEADD61643}" srcOrd="0" destOrd="0" presId="urn:microsoft.com/office/officeart/2005/8/layout/orgChart1"/>
    <dgm:cxn modelId="{8CE17A7E-FCD4-43A0-8B95-A6FF7AC2A790}" type="presParOf" srcId="{D678D1FF-0D74-4546-B877-4BEEADD61643}" destId="{55C8D063-71CA-4147-B5D9-62E5CD4D86D7}" srcOrd="0" destOrd="0" presId="urn:microsoft.com/office/officeart/2005/8/layout/orgChart1"/>
    <dgm:cxn modelId="{C259EE61-BC9C-4D5F-B0E1-18459B0DDAAB}" type="presParOf" srcId="{D678D1FF-0D74-4546-B877-4BEEADD61643}" destId="{95F23D71-DAE1-493C-A864-EB515749E50B}" srcOrd="1" destOrd="0" presId="urn:microsoft.com/office/officeart/2005/8/layout/orgChart1"/>
    <dgm:cxn modelId="{FD2C6783-81BB-4DB8-AABC-2FF5DE7BDF95}" type="presParOf" srcId="{723D291F-BC3A-4EEF-819E-DEEF7A242345}" destId="{685D1FEC-DE0C-4D01-BBD7-A42D992F1420}" srcOrd="1" destOrd="0" presId="urn:microsoft.com/office/officeart/2005/8/layout/orgChart1"/>
    <dgm:cxn modelId="{D2AE1F7D-502D-4C74-872A-DD53326DA9BF}" type="presParOf" srcId="{723D291F-BC3A-4EEF-819E-DEEF7A242345}" destId="{2F26D3B6-E6BF-449F-8399-E0DF26ABE024}" srcOrd="2" destOrd="0" presId="urn:microsoft.com/office/officeart/2005/8/layout/orgChart1"/>
    <dgm:cxn modelId="{A94CD436-E4D9-4525-8DE1-9EA851304AD2}" type="presParOf" srcId="{F15BA7AB-9DB0-4F29-9BA3-79CF47BC44D4}" destId="{4237F2FD-149C-468B-AB19-CD0F66EBDCF6}" srcOrd="2" destOrd="0" presId="urn:microsoft.com/office/officeart/2005/8/layout/orgChart1"/>
    <dgm:cxn modelId="{B4334E4C-7985-4DE3-BC96-276825021ACA}" type="presParOf" srcId="{4237F2FD-149C-468B-AB19-CD0F66EBDCF6}" destId="{50EAB826-F73F-4D4E-8153-3B9359DFB1FF}" srcOrd="0" destOrd="0" presId="urn:microsoft.com/office/officeart/2005/8/layout/orgChart1"/>
    <dgm:cxn modelId="{713D8575-BF0E-4588-9820-95FA68322A35}" type="presParOf" srcId="{4237F2FD-149C-468B-AB19-CD0F66EBDCF6}" destId="{83BE1003-BAA4-4F65-A8EC-526A18B88C45}" srcOrd="1" destOrd="0" presId="urn:microsoft.com/office/officeart/2005/8/layout/orgChart1"/>
    <dgm:cxn modelId="{2EFAC24B-6333-46AF-9174-484C6349A201}" type="presParOf" srcId="{83BE1003-BAA4-4F65-A8EC-526A18B88C45}" destId="{D48BC0E6-CE1E-4F67-A4E0-CD48B7051531}" srcOrd="0" destOrd="0" presId="urn:microsoft.com/office/officeart/2005/8/layout/orgChart1"/>
    <dgm:cxn modelId="{2CF936FA-8EAE-4D14-8AEF-2F7F7E462567}" type="presParOf" srcId="{D48BC0E6-CE1E-4F67-A4E0-CD48B7051531}" destId="{DF0AB106-AF0C-4471-B2F0-D1FE35FA759A}" srcOrd="0" destOrd="0" presId="urn:microsoft.com/office/officeart/2005/8/layout/orgChart1"/>
    <dgm:cxn modelId="{A156BE63-FB30-40AC-9F9C-E2A2D8BE960A}" type="presParOf" srcId="{D48BC0E6-CE1E-4F67-A4E0-CD48B7051531}" destId="{3191AA79-15DE-4DE5-8BA9-C9503EDD87AE}" srcOrd="1" destOrd="0" presId="urn:microsoft.com/office/officeart/2005/8/layout/orgChart1"/>
    <dgm:cxn modelId="{B7CB4550-9678-454D-A255-09740D83F9ED}" type="presParOf" srcId="{83BE1003-BAA4-4F65-A8EC-526A18B88C45}" destId="{DE41BB95-701F-4246-858E-4A90637F7E85}" srcOrd="1" destOrd="0" presId="urn:microsoft.com/office/officeart/2005/8/layout/orgChart1"/>
    <dgm:cxn modelId="{3671A5EF-1E26-4BFA-AECD-AD1CB1400DA6}" type="presParOf" srcId="{83BE1003-BAA4-4F65-A8EC-526A18B88C45}" destId="{1DBE9DC6-3F83-49AA-BC70-C5D2D868CEE0}"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EAB826-F73F-4D4E-8153-3B9359DFB1FF}">
      <dsp:nvSpPr>
        <dsp:cNvPr id="0" name=""/>
        <dsp:cNvSpPr/>
      </dsp:nvSpPr>
      <dsp:spPr>
        <a:xfrm>
          <a:off x="3468801" y="1291968"/>
          <a:ext cx="226898" cy="994031"/>
        </a:xfrm>
        <a:custGeom>
          <a:avLst/>
          <a:gdLst/>
          <a:ahLst/>
          <a:cxnLst/>
          <a:rect l="0" t="0" r="0" b="0"/>
          <a:pathLst>
            <a:path>
              <a:moveTo>
                <a:pt x="226898" y="0"/>
              </a:moveTo>
              <a:lnTo>
                <a:pt x="226898" y="994031"/>
              </a:lnTo>
              <a:lnTo>
                <a:pt x="0" y="994031"/>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027D344-C79C-4721-B6D7-4306EFB7332D}">
      <dsp:nvSpPr>
        <dsp:cNvPr id="0" name=""/>
        <dsp:cNvSpPr/>
      </dsp:nvSpPr>
      <dsp:spPr>
        <a:xfrm>
          <a:off x="3695700" y="1291968"/>
          <a:ext cx="2614734" cy="1988062"/>
        </a:xfrm>
        <a:custGeom>
          <a:avLst/>
          <a:gdLst/>
          <a:ahLst/>
          <a:cxnLst/>
          <a:rect l="0" t="0" r="0" b="0"/>
          <a:pathLst>
            <a:path>
              <a:moveTo>
                <a:pt x="0" y="0"/>
              </a:moveTo>
              <a:lnTo>
                <a:pt x="0" y="1761164"/>
              </a:lnTo>
              <a:lnTo>
                <a:pt x="2614734" y="1761164"/>
              </a:lnTo>
              <a:lnTo>
                <a:pt x="2614734" y="1988062"/>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6EB044E-CF74-4B1B-B684-0344F2C9C150}">
      <dsp:nvSpPr>
        <dsp:cNvPr id="0" name=""/>
        <dsp:cNvSpPr/>
      </dsp:nvSpPr>
      <dsp:spPr>
        <a:xfrm>
          <a:off x="3649980" y="1291968"/>
          <a:ext cx="91440" cy="1988062"/>
        </a:xfrm>
        <a:custGeom>
          <a:avLst/>
          <a:gdLst/>
          <a:ahLst/>
          <a:cxnLst/>
          <a:rect l="0" t="0" r="0" b="0"/>
          <a:pathLst>
            <a:path>
              <a:moveTo>
                <a:pt x="45720" y="0"/>
              </a:moveTo>
              <a:lnTo>
                <a:pt x="45720" y="1988062"/>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1251EAF-2F84-4E57-8CFB-9A766F4B0739}">
      <dsp:nvSpPr>
        <dsp:cNvPr id="0" name=""/>
        <dsp:cNvSpPr/>
      </dsp:nvSpPr>
      <dsp:spPr>
        <a:xfrm>
          <a:off x="1080965" y="1291968"/>
          <a:ext cx="2614734" cy="1988062"/>
        </a:xfrm>
        <a:custGeom>
          <a:avLst/>
          <a:gdLst/>
          <a:ahLst/>
          <a:cxnLst/>
          <a:rect l="0" t="0" r="0" b="0"/>
          <a:pathLst>
            <a:path>
              <a:moveTo>
                <a:pt x="2614734" y="0"/>
              </a:moveTo>
              <a:lnTo>
                <a:pt x="2614734" y="1761164"/>
              </a:lnTo>
              <a:lnTo>
                <a:pt x="0" y="1761164"/>
              </a:lnTo>
              <a:lnTo>
                <a:pt x="0" y="1988062"/>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99BA074-20D7-4358-96F8-526CF99B1077}">
      <dsp:nvSpPr>
        <dsp:cNvPr id="0" name=""/>
        <dsp:cNvSpPr/>
      </dsp:nvSpPr>
      <dsp:spPr>
        <a:xfrm>
          <a:off x="2615231" y="211499"/>
          <a:ext cx="2160937" cy="1080468"/>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kern="1200" dirty="0">
              <a:ln w="28575">
                <a:solidFill>
                  <a:schemeClr val="tx1"/>
                </a:solidFill>
              </a:ln>
            </a:rPr>
            <a:t>General Manager</a:t>
          </a:r>
        </a:p>
      </dsp:txBody>
      <dsp:txXfrm>
        <a:off x="2615231" y="211499"/>
        <a:ext cx="2160937" cy="1080468"/>
      </dsp:txXfrm>
    </dsp:sp>
    <dsp:sp modelId="{8254ED16-90C9-4567-A7C9-344871B57A10}">
      <dsp:nvSpPr>
        <dsp:cNvPr id="0" name=""/>
        <dsp:cNvSpPr/>
      </dsp:nvSpPr>
      <dsp:spPr>
        <a:xfrm>
          <a:off x="496" y="3280031"/>
          <a:ext cx="2160937" cy="1080468"/>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kern="1200" dirty="0">
              <a:ln w="28575">
                <a:solidFill>
                  <a:schemeClr val="tx1"/>
                </a:solidFill>
              </a:ln>
            </a:rPr>
            <a:t>Supervisor</a:t>
          </a:r>
        </a:p>
      </dsp:txBody>
      <dsp:txXfrm>
        <a:off x="496" y="3280031"/>
        <a:ext cx="2160937" cy="1080468"/>
      </dsp:txXfrm>
    </dsp:sp>
    <dsp:sp modelId="{4F220C46-A3DA-4069-8B89-C966549BAF12}">
      <dsp:nvSpPr>
        <dsp:cNvPr id="0" name=""/>
        <dsp:cNvSpPr/>
      </dsp:nvSpPr>
      <dsp:spPr>
        <a:xfrm>
          <a:off x="2615231" y="3280031"/>
          <a:ext cx="2160937" cy="1080468"/>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kern="1200" dirty="0">
              <a:ln w="28575">
                <a:solidFill>
                  <a:schemeClr val="tx1"/>
                </a:solidFill>
              </a:ln>
            </a:rPr>
            <a:t>Supervisor</a:t>
          </a:r>
        </a:p>
      </dsp:txBody>
      <dsp:txXfrm>
        <a:off x="2615231" y="3280031"/>
        <a:ext cx="2160937" cy="1080468"/>
      </dsp:txXfrm>
    </dsp:sp>
    <dsp:sp modelId="{55C8D063-71CA-4147-B5D9-62E5CD4D86D7}">
      <dsp:nvSpPr>
        <dsp:cNvPr id="0" name=""/>
        <dsp:cNvSpPr/>
      </dsp:nvSpPr>
      <dsp:spPr>
        <a:xfrm>
          <a:off x="5229965" y="3280031"/>
          <a:ext cx="2160937" cy="1080468"/>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kern="1200" dirty="0">
              <a:ln w="28575">
                <a:solidFill>
                  <a:schemeClr val="tx1"/>
                </a:solidFill>
              </a:ln>
            </a:rPr>
            <a:t>Supervisor</a:t>
          </a:r>
        </a:p>
      </dsp:txBody>
      <dsp:txXfrm>
        <a:off x="5229965" y="3280031"/>
        <a:ext cx="2160937" cy="1080468"/>
      </dsp:txXfrm>
    </dsp:sp>
    <dsp:sp modelId="{DF0AB106-AF0C-4471-B2F0-D1FE35FA759A}">
      <dsp:nvSpPr>
        <dsp:cNvPr id="0" name=""/>
        <dsp:cNvSpPr/>
      </dsp:nvSpPr>
      <dsp:spPr>
        <a:xfrm>
          <a:off x="1307863" y="1745765"/>
          <a:ext cx="2160937" cy="1080468"/>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kern="1200" dirty="0">
              <a:ln w="28575">
                <a:solidFill>
                  <a:schemeClr val="tx1"/>
                </a:solidFill>
              </a:ln>
            </a:rPr>
            <a:t>Head of Department</a:t>
          </a:r>
        </a:p>
      </dsp:txBody>
      <dsp:txXfrm>
        <a:off x="1307863" y="1745765"/>
        <a:ext cx="2160937" cy="1080468"/>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393F87DB-70BF-C96D-4E7B-2939552ECED1}"/>
              </a:ext>
            </a:extLst>
          </p:cNvPr>
          <p:cNvSpPr>
            <a:spLocks noGrp="1" noRot="1" noChangeAspect="1" noChangeArrowheads="1" noTextEdit="1"/>
          </p:cNvSpPr>
          <p:nvPr>
            <p:ph type="sldImg" idx="2"/>
          </p:nvPr>
        </p:nvSpPr>
        <p:spPr bwMode="auto">
          <a:xfrm>
            <a:off x="866775" y="692150"/>
            <a:ext cx="5124450" cy="3416300"/>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51" name="Rectangle 3">
            <a:extLst>
              <a:ext uri="{FF2B5EF4-FFF2-40B4-BE49-F238E27FC236}">
                <a16:creationId xmlns:a16="http://schemas.microsoft.com/office/drawing/2014/main" id="{D7F019A2-A3DD-0DAF-D399-AE26B14A3FF1}"/>
              </a:ext>
            </a:extLst>
          </p:cNvPr>
          <p:cNvSpPr>
            <a:spLocks noGrp="1" noChangeArrowheads="1"/>
          </p:cNvSpPr>
          <p:nvPr>
            <p:ph type="body" sz="quarter" idx="3"/>
          </p:nvPr>
        </p:nvSpPr>
        <p:spPr bwMode="auto">
          <a:xfrm>
            <a:off x="914400" y="4343400"/>
            <a:ext cx="5029200" cy="4114800"/>
          </a:xfrm>
          <a:prstGeom prst="rect">
            <a:avLst/>
          </a:prstGeom>
          <a:noFill/>
          <a:ln w="12700">
            <a:noFill/>
            <a:miter lim="800000"/>
            <a:headEnd/>
            <a:tailEnd/>
          </a:ln>
          <a:effectLst/>
        </p:spPr>
        <p:txBody>
          <a:bodyPr vert="horz" wrap="square" lIns="90488" tIns="44450" rIns="90488" bIns="4445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ＭＳ Ｐゴシック" panose="020B0600070205080204" pitchFamily="34" charset="-128"/>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ＭＳ Ｐゴシック" pitchFamily="4" charset="-128"/>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ＭＳ Ｐゴシック" pitchFamily="4" charset="-128"/>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ＭＳ Ｐゴシック" pitchFamily="4" charset="-128"/>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ＭＳ Ｐゴシック" pitchFamily="4"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Two Truths &amp; A Lie</a:t>
            </a:r>
          </a:p>
          <a:p>
            <a:r>
              <a:rPr lang="en-US" dirty="0"/>
              <a:t>To allow participants to get to know and appreciate one another better, through discovering both</a:t>
            </a:r>
          </a:p>
          <a:p>
            <a:r>
              <a:rPr lang="en-US" dirty="0"/>
              <a:t>common and unique interests and experiences. To help level the playing field within a group</a:t>
            </a:r>
          </a:p>
          <a:p>
            <a:r>
              <a:rPr lang="en-US" dirty="0"/>
              <a:t>through making human connections that aren’t related to either organizational or power structures.</a:t>
            </a:r>
          </a:p>
          <a:p>
            <a:r>
              <a:rPr lang="en-US" dirty="0"/>
              <a:t>To help people begin to be more comfortable talking and listening with one another.</a:t>
            </a:r>
          </a:p>
          <a:p>
            <a:r>
              <a:rPr lang="en-US" dirty="0"/>
              <a:t>Instructions:</a:t>
            </a:r>
          </a:p>
          <a:p>
            <a:r>
              <a:rPr lang="en-US" dirty="0"/>
              <a:t>1. Tell participants that they must introduce themselves to the group, coming up with two true</a:t>
            </a:r>
          </a:p>
          <a:p>
            <a:r>
              <a:rPr lang="en-US" dirty="0"/>
              <a:t>statements/facts about themselves and one lie.</a:t>
            </a:r>
          </a:p>
          <a:p>
            <a:r>
              <a:rPr lang="en-US" dirty="0"/>
              <a:t>2. Ask for a volunteer to start with their two truths and a lie – have them share all three with the</a:t>
            </a:r>
          </a:p>
          <a:p>
            <a:r>
              <a:rPr lang="en-US" dirty="0"/>
              <a:t>group.</a:t>
            </a:r>
          </a:p>
          <a:p>
            <a:r>
              <a:rPr lang="en-US" dirty="0"/>
              <a:t>3. Whoever guesses the correct lie, will go next.</a:t>
            </a:r>
          </a:p>
          <a:p>
            <a:r>
              <a:rPr lang="en-US" dirty="0"/>
              <a:t>4. Some participants may want to expand on their truth statements, depending upon how</a:t>
            </a:r>
          </a:p>
          <a:p>
            <a:r>
              <a:rPr lang="en-US" dirty="0"/>
              <a:t>elaborate they are!</a:t>
            </a:r>
          </a:p>
        </p:txBody>
      </p:sp>
    </p:spTree>
    <p:extLst>
      <p:ext uri="{BB962C8B-B14F-4D97-AF65-F5344CB8AC3E}">
        <p14:creationId xmlns:p14="http://schemas.microsoft.com/office/powerpoint/2010/main" val="24656374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you construct your résumé, think in terms of how your education, training, skills, and </a:t>
            </a:r>
          </a:p>
          <a:p>
            <a:r>
              <a:rPr lang="en-US" dirty="0"/>
              <a:t>work experience can fit the requirements of the advertised job. Present only those skills and </a:t>
            </a:r>
          </a:p>
          <a:p>
            <a:r>
              <a:rPr lang="en-US" dirty="0"/>
              <a:t>accomplishments that show you can do the job. Emphasize your strengths throughout the </a:t>
            </a:r>
          </a:p>
          <a:p>
            <a:r>
              <a:rPr lang="en-US" dirty="0"/>
              <a:t>résumé, but always be truthful. Above all, your résumé should be written with the company </a:t>
            </a:r>
          </a:p>
          <a:p>
            <a:r>
              <a:rPr lang="en-US" dirty="0"/>
              <a:t>in mind—how can you satisfy the company’s employment needs?</a:t>
            </a:r>
          </a:p>
        </p:txBody>
      </p:sp>
    </p:spTree>
    <p:extLst>
      <p:ext uri="{BB962C8B-B14F-4D97-AF65-F5344CB8AC3E}">
        <p14:creationId xmlns:p14="http://schemas.microsoft.com/office/powerpoint/2010/main" val="26956511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each type of communication – discuss the pros and cons and one group member to do a presentation of your findings</a:t>
            </a:r>
          </a:p>
          <a:p>
            <a:endParaRPr lang="en-US" dirty="0"/>
          </a:p>
        </p:txBody>
      </p:sp>
    </p:spTree>
    <p:extLst>
      <p:ext uri="{BB962C8B-B14F-4D97-AF65-F5344CB8AC3E}">
        <p14:creationId xmlns:p14="http://schemas.microsoft.com/office/powerpoint/2010/main" val="3914123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978074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Invite one trainee to volunteer and leave the room while the other trainees decide something they would wish to learn about the volunteer i.e. where the person last went on holiday. Invite the volunteer back and ask them to make a statement about what they wish to know. The group can then ask open questions to try and learn but can only ask a question based on the last thing the volunteer said</a:t>
            </a:r>
          </a:p>
          <a:p>
            <a:endParaRPr lang="en-US" dirty="0"/>
          </a:p>
        </p:txBody>
      </p:sp>
    </p:spTree>
    <p:extLst>
      <p:ext uri="{BB962C8B-B14F-4D97-AF65-F5344CB8AC3E}">
        <p14:creationId xmlns:p14="http://schemas.microsoft.com/office/powerpoint/2010/main" val="19217987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40C28"/>
                </a:solidFill>
                <a:effectLst/>
                <a:latin typeface="Google Sans"/>
              </a:rPr>
              <a:t>Take a pair of cards: One of you takes card A and one of you card B.</a:t>
            </a:r>
            <a:r>
              <a:rPr lang="en-US" b="0" i="0" dirty="0">
                <a:solidFill>
                  <a:srgbClr val="202124"/>
                </a:solidFill>
                <a:effectLst/>
                <a:latin typeface="Google Sans"/>
              </a:rPr>
              <a:t> </a:t>
            </a:r>
            <a:r>
              <a:rPr lang="en-US" b="0" i="0" dirty="0">
                <a:solidFill>
                  <a:srgbClr val="040C28"/>
                </a:solidFill>
                <a:effectLst/>
                <a:latin typeface="Google Sans"/>
              </a:rPr>
              <a:t>Sit back to back and act out the telephone conversation.</a:t>
            </a:r>
            <a:r>
              <a:rPr lang="en-US" b="0" i="0" dirty="0">
                <a:solidFill>
                  <a:srgbClr val="202124"/>
                </a:solidFill>
                <a:effectLst/>
                <a:latin typeface="Google Sans"/>
              </a:rPr>
              <a:t> </a:t>
            </a:r>
            <a:r>
              <a:rPr lang="en-US" b="0" i="0" dirty="0">
                <a:solidFill>
                  <a:srgbClr val="040C28"/>
                </a:solidFill>
                <a:effectLst/>
                <a:latin typeface="Google Sans"/>
              </a:rPr>
              <a:t>Partner A calls partner B.</a:t>
            </a:r>
            <a:r>
              <a:rPr lang="en-US" b="0" i="0" dirty="0">
                <a:solidFill>
                  <a:srgbClr val="202124"/>
                </a:solidFill>
                <a:effectLst/>
                <a:latin typeface="Google Sans"/>
              </a:rPr>
              <a:t> </a:t>
            </a:r>
            <a:r>
              <a:rPr lang="en-US" b="0" i="0" dirty="0">
                <a:solidFill>
                  <a:srgbClr val="040C28"/>
                </a:solidFill>
                <a:effectLst/>
                <a:latin typeface="Google Sans"/>
              </a:rPr>
              <a:t>Then take a new pair of cards and swap roles</a:t>
            </a:r>
            <a:r>
              <a:rPr lang="en-US" b="0" i="0" dirty="0">
                <a:solidFill>
                  <a:srgbClr val="202124"/>
                </a:solidFill>
                <a:effectLst/>
                <a:latin typeface="Google Sans"/>
              </a:rPr>
              <a:t>.</a:t>
            </a:r>
          </a:p>
          <a:p>
            <a:r>
              <a:rPr lang="en-US"/>
              <a:t>Each </a:t>
            </a:r>
            <a:r>
              <a:rPr lang="en-US" dirty="0"/>
              <a:t>pair will conduct two interviews taking turns as the caller and receiver. Allow two minutes for each person to assume both roles.</a:t>
            </a:r>
          </a:p>
          <a:p>
            <a:r>
              <a:rPr lang="en-US" dirty="0"/>
              <a:t>Discuss and critique the experience with the larger group.</a:t>
            </a:r>
          </a:p>
          <a:p>
            <a:endParaRPr lang="en-US" dirty="0"/>
          </a:p>
        </p:txBody>
      </p:sp>
    </p:spTree>
    <p:extLst>
      <p:ext uri="{BB962C8B-B14F-4D97-AF65-F5344CB8AC3E}">
        <p14:creationId xmlns:p14="http://schemas.microsoft.com/office/powerpoint/2010/main" val="12109792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Ask trainees to take up roles (colleague- colleague and colleague – manager) in pairs and strike a conversation on setting boundaries at work. “ Don't just explain what your boundaries are but also why you need them. Be honest so that your manager and colleagues understand your perspective. Also, define your terms. For instance, if you don't want to be contacted on vacation unless it's urgent, outline what constitutes an emergency.” </a:t>
            </a:r>
          </a:p>
          <a:p>
            <a:endParaRPr lang="en-US" dirty="0"/>
          </a:p>
        </p:txBody>
      </p:sp>
    </p:spTree>
    <p:extLst>
      <p:ext uri="{BB962C8B-B14F-4D97-AF65-F5344CB8AC3E}">
        <p14:creationId xmlns:p14="http://schemas.microsoft.com/office/powerpoint/2010/main" val="36532698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2D2D2D"/>
                </a:solidFill>
                <a:effectLst/>
                <a:latin typeface="Indeed Sans"/>
              </a:rPr>
              <a:t>Video messaging</a:t>
            </a:r>
          </a:p>
          <a:p>
            <a:pPr algn="l"/>
            <a:r>
              <a:rPr lang="en-US" b="0" i="0" dirty="0">
                <a:solidFill>
                  <a:srgbClr val="2D2D2D"/>
                </a:solidFill>
                <a:effectLst/>
                <a:latin typeface="Indeed Sans"/>
              </a:rPr>
              <a:t>Video messaging allows for employees or teams anywhere across the globe to instantly connect. Organizations use video messaging applications for better communication with long-distance or remote employees. Because the applications show individuals through video, they're often preferred over phone calls. If you must share sensitive information with a distant individual, video conferencing provides a more personal and private meeting in comparison to a phone </a:t>
            </a:r>
            <a:r>
              <a:rPr lang="en-US" b="0" i="0" dirty="0" err="1">
                <a:solidFill>
                  <a:srgbClr val="2D2D2D"/>
                </a:solidFill>
                <a:effectLst/>
                <a:latin typeface="Indeed Sans"/>
              </a:rPr>
              <a:t>call.</a:t>
            </a:r>
            <a:r>
              <a:rPr lang="en-US" b="1" i="0" dirty="0" err="1">
                <a:solidFill>
                  <a:srgbClr val="2D2D2D"/>
                </a:solidFill>
                <a:effectLst/>
                <a:latin typeface="Indeed Sans"/>
              </a:rPr>
              <a:t>Direct</a:t>
            </a:r>
            <a:r>
              <a:rPr lang="en-US" b="1" i="0" dirty="0">
                <a:solidFill>
                  <a:srgbClr val="2D2D2D"/>
                </a:solidFill>
                <a:effectLst/>
                <a:latin typeface="Indeed Sans"/>
              </a:rPr>
              <a:t> messaging</a:t>
            </a:r>
          </a:p>
          <a:p>
            <a:pPr algn="l"/>
            <a:r>
              <a:rPr lang="en-US" b="0" i="0" dirty="0">
                <a:solidFill>
                  <a:srgbClr val="2D2D2D"/>
                </a:solidFill>
                <a:effectLst/>
                <a:latin typeface="Indeed Sans"/>
              </a:rPr>
              <a:t>Some organizations provide instant messaging applications to their employees. These applications allow individuals to directly message each other throughout the day, making organizational communication easier and more efficient. Most of these applications allow for both one-on-one communication and group conversation. Additionally, these applications provide real-time conversations without the delay of email </a:t>
            </a:r>
            <a:r>
              <a:rPr lang="en-US" b="0" i="0" dirty="0" err="1">
                <a:solidFill>
                  <a:srgbClr val="2D2D2D"/>
                </a:solidFill>
                <a:effectLst/>
                <a:latin typeface="Indeed Sans"/>
              </a:rPr>
              <a:t>replies.</a:t>
            </a:r>
            <a:r>
              <a:rPr lang="en-US" b="1" i="0" dirty="0" err="1">
                <a:solidFill>
                  <a:srgbClr val="2D2D2D"/>
                </a:solidFill>
                <a:effectLst/>
                <a:latin typeface="Indeed Sans"/>
              </a:rPr>
              <a:t>Email</a:t>
            </a:r>
            <a:endParaRPr lang="en-US" b="1" i="0" dirty="0">
              <a:solidFill>
                <a:srgbClr val="2D2D2D"/>
              </a:solidFill>
              <a:effectLst/>
              <a:latin typeface="Indeed Sans"/>
            </a:endParaRPr>
          </a:p>
          <a:p>
            <a:pPr algn="l"/>
            <a:r>
              <a:rPr lang="en-US" b="0" i="0" dirty="0">
                <a:solidFill>
                  <a:srgbClr val="2D2D2D"/>
                </a:solidFill>
                <a:effectLst/>
                <a:latin typeface="Indeed Sans"/>
              </a:rPr>
              <a:t>Email involves the sending and receiving of communication through a virtual inbox. Most organizations use email for both internal and external communication. Once sent, you cannot edit or alter emails in any way, necessitating thorough editing on each message. Many email applications come with additional tools such as shared meeting calendars, address books and more that further support communicative </a:t>
            </a:r>
            <a:r>
              <a:rPr lang="en-US" b="0" i="0" dirty="0" err="1">
                <a:solidFill>
                  <a:srgbClr val="2D2D2D"/>
                </a:solidFill>
                <a:effectLst/>
                <a:latin typeface="Indeed Sans"/>
              </a:rPr>
              <a:t>efforts.</a:t>
            </a:r>
            <a:r>
              <a:rPr lang="en-US" b="1" i="0" dirty="0" err="1">
                <a:solidFill>
                  <a:srgbClr val="2D2D2D"/>
                </a:solidFill>
                <a:effectLst/>
                <a:latin typeface="Indeed Sans"/>
              </a:rPr>
              <a:t>In</a:t>
            </a:r>
            <a:r>
              <a:rPr lang="en-US" b="1" i="0" dirty="0">
                <a:solidFill>
                  <a:srgbClr val="2D2D2D"/>
                </a:solidFill>
                <a:effectLst/>
                <a:latin typeface="Indeed Sans"/>
              </a:rPr>
              <a:t>-person</a:t>
            </a:r>
          </a:p>
          <a:p>
            <a:r>
              <a:rPr lang="en-US" b="0" i="0" dirty="0">
                <a:solidFill>
                  <a:srgbClr val="2D2D2D"/>
                </a:solidFill>
                <a:effectLst/>
                <a:latin typeface="Indeed Sans"/>
              </a:rPr>
              <a:t>In-person communication involves speaking with one or more individuals face-to-face. Depending on the context, in-person communication often holds more value than digital communication. For example, when speaking in-person, no one hides behind a computer screen. This often encourages more honest communication. Additionally, through in-person communication, all parties communicate with each other directly without delay or the reliance of technology.</a:t>
            </a:r>
            <a:endParaRPr lang="en-US" dirty="0"/>
          </a:p>
        </p:txBody>
      </p:sp>
    </p:spTree>
    <p:extLst>
      <p:ext uri="{BB962C8B-B14F-4D97-AF65-F5344CB8AC3E}">
        <p14:creationId xmlns:p14="http://schemas.microsoft.com/office/powerpoint/2010/main" val="38236318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Ask participants to discuss and a representative to present their findings.</a:t>
            </a:r>
          </a:p>
          <a:p>
            <a:r>
              <a:rPr lang="en-US" dirty="0"/>
              <a:t>List down all points raised and summarize.</a:t>
            </a:r>
          </a:p>
          <a:p>
            <a:endParaRPr lang="en-US" dirty="0"/>
          </a:p>
        </p:txBody>
      </p:sp>
    </p:spTree>
    <p:extLst>
      <p:ext uri="{BB962C8B-B14F-4D97-AF65-F5344CB8AC3E}">
        <p14:creationId xmlns:p14="http://schemas.microsoft.com/office/powerpoint/2010/main" val="21267530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One of the best sources of information about workplace problems is feedback from your customers, employees, and stakeholders.</a:t>
            </a:r>
          </a:p>
          <a:p>
            <a:r>
              <a:rPr lang="en-US" dirty="0"/>
              <a:t>2. Another way to identify workplace problems is to observe and measure your work environment and outcomes. Observation can help you see how your team, department, or organization operates, communicates, and collaborate</a:t>
            </a:r>
          </a:p>
          <a:p>
            <a:r>
              <a:rPr lang="en-US" dirty="0"/>
              <a:t>3. </a:t>
            </a:r>
            <a:r>
              <a:rPr lang="en-US" b="0" i="0" dirty="0">
                <a:effectLst/>
                <a:latin typeface="-apple-system"/>
              </a:rPr>
              <a:t>A third way to identify workplace problems is to ask questions. Questions can help you clarify, explore, and challenge your assumptions, perceptions, and opinions. You can ask questions to yourself, your team, your manager, or your experts and seek different perspectives, insights, and evidence.</a:t>
            </a:r>
          </a:p>
          <a:p>
            <a:r>
              <a:rPr lang="en-US" b="0" i="0" dirty="0">
                <a:effectLst/>
                <a:latin typeface="-apple-system"/>
              </a:rPr>
              <a:t>4. fourth way to identify workplace problems is to use tools and techniques that can help you organize, analyze, and visualize data and information. Tools and techniques can help you identify the root causes, effects, and scope of problems and generate possible solutions. Some examples of tools and techniques are SWOT analysis, fishbone diagram, Pareto chart, brainstorming, mind mapping, or decision matrix</a:t>
            </a:r>
          </a:p>
          <a:p>
            <a:r>
              <a:rPr lang="en-US" b="0" i="0" dirty="0">
                <a:effectLst/>
                <a:latin typeface="-apple-system"/>
              </a:rPr>
              <a:t>5. fifth way to identify workplace problems is to review and update your processes, policies, and practices regularly. Review and update can help you evaluate your current situation, identify gaps, opportunities, or risks, and implement changes or improvements. You can review and update your processes, policies, and practices by conducting audits, assessments, or reviews, or by applying feedback loops, continuous improvement, or change management principles.</a:t>
            </a:r>
            <a:endParaRPr lang="en-US" dirty="0"/>
          </a:p>
        </p:txBody>
      </p:sp>
    </p:spTree>
    <p:extLst>
      <p:ext uri="{BB962C8B-B14F-4D97-AF65-F5344CB8AC3E}">
        <p14:creationId xmlns:p14="http://schemas.microsoft.com/office/powerpoint/2010/main" val="7577547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dirty="0">
                <a:solidFill>
                  <a:srgbClr val="FF0000"/>
                </a:solidFill>
              </a:rPr>
              <a:t>Changes in employee behavior, Decreased productivity, Increased absenteeism, interpersonal conflicts etc</a:t>
            </a:r>
            <a:r>
              <a:rPr lang="en-US" sz="1200" dirty="0"/>
              <a:t>.</a:t>
            </a:r>
          </a:p>
          <a:p>
            <a:endParaRPr lang="en-US" dirty="0"/>
          </a:p>
        </p:txBody>
      </p:sp>
    </p:spTree>
    <p:extLst>
      <p:ext uri="{BB962C8B-B14F-4D97-AF65-F5344CB8AC3E}">
        <p14:creationId xmlns:p14="http://schemas.microsoft.com/office/powerpoint/2010/main" val="1060005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pen “</a:t>
            </a:r>
          </a:p>
        </p:txBody>
      </p:sp>
    </p:spTree>
    <p:extLst>
      <p:ext uri="{BB962C8B-B14F-4D97-AF65-F5344CB8AC3E}">
        <p14:creationId xmlns:p14="http://schemas.microsoft.com/office/powerpoint/2010/main" val="426438886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Allow participants to discuss and later have a presentation.</a:t>
            </a:r>
          </a:p>
          <a:p>
            <a:r>
              <a:rPr lang="en-US" dirty="0"/>
              <a:t>List all points on the white board and summarize.</a:t>
            </a:r>
          </a:p>
          <a:p>
            <a:endParaRPr lang="en-US" dirty="0"/>
          </a:p>
        </p:txBody>
      </p:sp>
    </p:spTree>
    <p:extLst>
      <p:ext uri="{BB962C8B-B14F-4D97-AF65-F5344CB8AC3E}">
        <p14:creationId xmlns:p14="http://schemas.microsoft.com/office/powerpoint/2010/main" val="39187793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Surveys are one of the most popular methods for gathering employee feedback. They can be used to collect data on a variety of topics, from job satisfaction to overall engagement levels. Surveys provide organizations with valuable insights that can be used to improve the workplace and make employees happier.</a:t>
            </a:r>
          </a:p>
          <a:p>
            <a:r>
              <a:rPr lang="en-US" dirty="0"/>
              <a:t>During a performance review, an employer will sit down with employees and discuss their performance over the past year. The employer will also give the employee feedback on their performance. Performance reviews give organizations the chance to identify areas where employees need improvement and offer appreciation.</a:t>
            </a:r>
          </a:p>
          <a:p>
            <a:r>
              <a:rPr lang="en-US" dirty="0"/>
              <a:t>One-on-one meetings between managers and employees are another great way to collect feedback. These meetings provide an opportunity to employees to share their thoughts openly as it builds trust. One-on-one meetings also give managers the chance to get to know their employees better and build strong relationships.</a:t>
            </a:r>
          </a:p>
          <a:p>
            <a:r>
              <a:rPr lang="en-US" dirty="0"/>
              <a:t>Group discussions are another effective way to gather employee feedback. This technique allows employees to share their thoughts and feelings about their work in a collaborative form. This technique can be used in a variety of settings, such as team meetings, departmental meetings, or all-hands meetings. These discussions can be used to collect data on a variety of topics, from team dynamics to overall job satisfaction levels. Group discussions also provide employees with an opportunity to share their thoughts and ideas with each other,</a:t>
            </a:r>
          </a:p>
          <a:p>
            <a:r>
              <a:rPr lang="en-US" dirty="0"/>
              <a:t>Exit interviews: They are conducted when an employee leaves the organization, either voluntarily or involuntarily. During an exit interview, the departing employee is asked for feedback on their experience in the organization. This type of feedback can be very valuable because it can help employers identify problems or factors within the organization that could be one of the causes of their exit.</a:t>
            </a:r>
          </a:p>
          <a:p>
            <a:r>
              <a:rPr lang="en-US" dirty="0"/>
              <a:t>A 360-degree evaluation is conducted by collecting feedback from multiple sources, including the employee’s supervisor, coworkers, and subordinates. Such type of evaluation technique can help to get a more well-rounded picture of an employee’s performance.</a:t>
            </a:r>
          </a:p>
        </p:txBody>
      </p:sp>
    </p:spTree>
    <p:extLst>
      <p:ext uri="{BB962C8B-B14F-4D97-AF65-F5344CB8AC3E}">
        <p14:creationId xmlns:p14="http://schemas.microsoft.com/office/powerpoint/2010/main" val="131177522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Lack of clarity and context</a:t>
            </a:r>
          </a:p>
          <a:p>
            <a:r>
              <a:rPr lang="en-US" dirty="0"/>
              <a:t>What it is: Messages that are unclear, ambiguous, or lacking necessary context can lead to misunderstandings and misinterpretations</a:t>
            </a:r>
          </a:p>
          <a:p>
            <a:r>
              <a:rPr lang="en-US" dirty="0"/>
              <a:t>What to watch out for: Unclear expectations, vague instructions, or incomplete information</a:t>
            </a:r>
          </a:p>
          <a:p>
            <a:r>
              <a:rPr lang="en-US" dirty="0"/>
              <a:t>Information overload</a:t>
            </a:r>
          </a:p>
          <a:p>
            <a:r>
              <a:rPr lang="en-US" dirty="0"/>
              <a:t>What it is: Excessive information or communication overload can overwhelm employees and make it challenging to prioritize or absorb essential messages</a:t>
            </a:r>
          </a:p>
          <a:p>
            <a:r>
              <a:rPr lang="en-US" dirty="0"/>
              <a:t>What to watch out for: Decreased attention and focus or a failure to retain information due to too many emails, meetings, or notifications</a:t>
            </a:r>
          </a:p>
          <a:p>
            <a:r>
              <a:rPr lang="en-US" dirty="0"/>
              <a:t>Hierarchy and power dynamics</a:t>
            </a:r>
          </a:p>
          <a:p>
            <a:r>
              <a:rPr lang="en-US" dirty="0"/>
              <a:t>What it is: Hierarchical structures and power differentials within organizations can create barriers to open communication</a:t>
            </a:r>
          </a:p>
          <a:p>
            <a:r>
              <a:rPr lang="en-US" dirty="0"/>
              <a:t>What to watch out for: Employees who are reluctant to voice opinions, provide feedback, or raise concerns to higher-ranking individuals, fearing repercussions or backlash</a:t>
            </a:r>
          </a:p>
          <a:p>
            <a:r>
              <a:rPr lang="en-US" dirty="0"/>
              <a:t>Cultural differences and language barriers</a:t>
            </a:r>
          </a:p>
          <a:p>
            <a:r>
              <a:rPr lang="en-US" dirty="0"/>
              <a:t>What it is: Differences in communication styles, norms, values, and language proficiency may lead to misunderstandings, misinterpretations, or cultural insensitivity</a:t>
            </a:r>
          </a:p>
          <a:p>
            <a:r>
              <a:rPr lang="en-US" dirty="0"/>
              <a:t>What to watch out for: Frequent misunderstandings, complaints about lack of clarity, and disagreements about how to interpret a message, as well as stereotyping, ostracization, or other ethnocentric behaviors</a:t>
            </a:r>
          </a:p>
          <a:p>
            <a:r>
              <a:rPr lang="en-US" dirty="0"/>
              <a:t>Poor communication channels</a:t>
            </a:r>
          </a:p>
          <a:p>
            <a:r>
              <a:rPr lang="en-US" dirty="0"/>
              <a:t>What it is: Inadequate (or too many) communication channels or tools can hinder the flow of information within the organization, leading to delays, misunderstandings, and inefficiencies</a:t>
            </a:r>
          </a:p>
          <a:p>
            <a:r>
              <a:rPr lang="en-US" dirty="0"/>
              <a:t>What to watch out for: Team members frequently using the wrong channels to share information or insights and vital information being lost or delayed because of how it is shared</a:t>
            </a:r>
          </a:p>
          <a:p>
            <a:r>
              <a:rPr lang="en-US" dirty="0"/>
              <a:t>Noise and distractions</a:t>
            </a:r>
          </a:p>
          <a:p>
            <a:r>
              <a:rPr lang="en-US" dirty="0"/>
              <a:t>What it is: Environmental factors such as background noise, interruptions, or visual distractions in the workplace can disrupt communication and impair concentration</a:t>
            </a:r>
          </a:p>
          <a:p>
            <a:r>
              <a:rPr lang="en-US" dirty="0"/>
              <a:t>What to watch out for: Complaints about difficulty concentrating or completing work</a:t>
            </a:r>
          </a:p>
          <a:p>
            <a:r>
              <a:rPr lang="en-US" dirty="0"/>
              <a:t>Emotional factors</a:t>
            </a:r>
          </a:p>
          <a:p>
            <a:r>
              <a:rPr lang="en-US" dirty="0"/>
              <a:t>What it is: Emotional factors such as stress, anxiety, frustration, or conflict can impact listening skills, cloud judgment, and hinder empathy and understanding among team members</a:t>
            </a:r>
          </a:p>
          <a:p>
            <a:r>
              <a:rPr lang="en-US" dirty="0"/>
              <a:t>What to watch out for: A lack of employee feedback or engagement, absenteeism, tense body language, or a lack of collaboration between team members or teams</a:t>
            </a:r>
          </a:p>
          <a:p>
            <a:endParaRPr lang="en-US" dirty="0"/>
          </a:p>
        </p:txBody>
      </p:sp>
    </p:spTree>
    <p:extLst>
      <p:ext uri="{BB962C8B-B14F-4D97-AF65-F5344CB8AC3E}">
        <p14:creationId xmlns:p14="http://schemas.microsoft.com/office/powerpoint/2010/main" val="351768814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Gets students talking to each other about the concept you’re wrapping up, even allowing for the sharing of new perspectives. Have your students spend a few silent minutes thinking about an aspect of the topic you learned (or the topic as a whole), and then pair them with other students to discuss any relevant angles, pros and cons, or strategies.</a:t>
            </a:r>
          </a:p>
          <a:p>
            <a:endParaRPr lang="en-US" dirty="0"/>
          </a:p>
        </p:txBody>
      </p:sp>
    </p:spTree>
    <p:extLst>
      <p:ext uri="{BB962C8B-B14F-4D97-AF65-F5344CB8AC3E}">
        <p14:creationId xmlns:p14="http://schemas.microsoft.com/office/powerpoint/2010/main" val="17552215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Split your group into two even lines. At opposite ends of each line, say this “A guppy in a shark tank”  to the person on the end and tell them to pass it on using only whispers, one person at a time. They can only repeat the phrase or sentence once.</a:t>
            </a:r>
          </a:p>
          <a:p>
            <a:endParaRPr lang="en-US" dirty="0"/>
          </a:p>
          <a:p>
            <a:r>
              <a:rPr lang="en-US" dirty="0"/>
              <a:t>While participants are busy passing the message along to the next person in line, play music or engage them in conversation to create some white noise. This will make it a bit more difficult but it will mimic real-life conditions, where distractions abound.</a:t>
            </a:r>
          </a:p>
          <a:p>
            <a:endParaRPr lang="en-US" dirty="0"/>
          </a:p>
          <a:p>
            <a:r>
              <a:rPr lang="en-US" dirty="0"/>
              <a:t>When the messages have made it to the end of each line, have the last person to receive the message in each line report out on what they heard. Next, have the first person to receive the message in each line report the original message and compare it to the final message received.</a:t>
            </a:r>
          </a:p>
        </p:txBody>
      </p:sp>
    </p:spTree>
    <p:extLst>
      <p:ext uri="{BB962C8B-B14F-4D97-AF65-F5344CB8AC3E}">
        <p14:creationId xmlns:p14="http://schemas.microsoft.com/office/powerpoint/2010/main" val="2932565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Split your group into two smaller groups of equal size and take one group outside the room. Tell them that they are instructed to stop listening to their partner after about 30 seconds, and to be open in showing their disinterest. Tell the other group to think of something that they are passionate about and be prepared to tell their soon-to-be partner a meaningful or personally relevant story about this topic.</a:t>
            </a:r>
          </a:p>
          <a:p>
            <a:endParaRPr lang="en-US" dirty="0"/>
          </a:p>
          <a:p>
            <a:r>
              <a:rPr lang="en-US" dirty="0"/>
              <a:t>Bring the other group back in, put all the participants into pairs, and tell them to get started. Observe the behavior from the listeners and the reactions from the speakers until you’re sure each speaker has picked up on what’s happening. Stop the conversations at this point and explain the instructions that were given to each group.</a:t>
            </a:r>
          </a:p>
          <a:p>
            <a:endParaRPr lang="en-US" dirty="0"/>
          </a:p>
          <a:p>
            <a:r>
              <a:rPr lang="en-US" dirty="0"/>
              <a:t>Facilitate a group discussion on the importance of listening, how to use active listening, and what indicates that someone is truly listening</a:t>
            </a:r>
          </a:p>
        </p:txBody>
      </p:sp>
    </p:spTree>
    <p:extLst>
      <p:ext uri="{BB962C8B-B14F-4D97-AF65-F5344CB8AC3E}">
        <p14:creationId xmlns:p14="http://schemas.microsoft.com/office/powerpoint/2010/main" val="6190101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Ask trainees get a piece of paper, a pen, stand up and close their eyes. Describe an object in abstract terms as they draw. When done let them open their eyes and exchange their drawing with someone next to them. Critique the images as a class.</a:t>
            </a:r>
          </a:p>
          <a:p>
            <a:r>
              <a:rPr lang="en-US" dirty="0"/>
              <a:t>Ask trainees what they would do to improve their drawing next rime.</a:t>
            </a:r>
          </a:p>
        </p:txBody>
      </p:sp>
    </p:spTree>
    <p:extLst>
      <p:ext uri="{BB962C8B-B14F-4D97-AF65-F5344CB8AC3E}">
        <p14:creationId xmlns:p14="http://schemas.microsoft.com/office/powerpoint/2010/main" val="28029876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Ask participants to sit in groups of 4s and distribute the 7Cs handouts. Allow them 10 minutes to discuss and do presentations.</a:t>
            </a:r>
          </a:p>
        </p:txBody>
      </p:sp>
    </p:spTree>
    <p:extLst>
      <p:ext uri="{BB962C8B-B14F-4D97-AF65-F5344CB8AC3E}">
        <p14:creationId xmlns:p14="http://schemas.microsoft.com/office/powerpoint/2010/main" val="6833451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a:extLst>
              <a:ext uri="{FF2B5EF4-FFF2-40B4-BE49-F238E27FC236}">
                <a16:creationId xmlns:a16="http://schemas.microsoft.com/office/drawing/2014/main" id="{DBF3C311-788D-CA6E-A241-FAC487436D2F}"/>
              </a:ext>
            </a:extLst>
          </p:cNvPr>
          <p:cNvSpPr>
            <a:spLocks noGrp="1" noRot="1" noChangeAspect="1" noChangeArrowheads="1" noTextEdit="1"/>
          </p:cNvSpPr>
          <p:nvPr>
            <p:ph type="sldImg"/>
          </p:nvPr>
        </p:nvSpPr>
        <p:spPr>
          <a:xfrm>
            <a:off x="857250" y="685800"/>
            <a:ext cx="5143500" cy="3429000"/>
          </a:xfrm>
          <a:ln/>
        </p:spPr>
      </p:sp>
      <p:sp>
        <p:nvSpPr>
          <p:cNvPr id="44035" name="Rectangle 3">
            <a:extLst>
              <a:ext uri="{FF2B5EF4-FFF2-40B4-BE49-F238E27FC236}">
                <a16:creationId xmlns:a16="http://schemas.microsoft.com/office/drawing/2014/main" id="{A18D1A47-A6D1-B309-8325-F5F41A9B30C8}"/>
              </a:ext>
            </a:extLst>
          </p:cNvPr>
          <p:cNvSpPr>
            <a:spLocks noGrp="1" noChangeArrowheads="1"/>
          </p:cNvSpPr>
          <p:nvPr>
            <p:ph type="body" idx="1"/>
          </p:nvPr>
        </p:nvSpPr>
        <p:spPr>
          <a:xfrm>
            <a:off x="685800" y="4343400"/>
            <a:ext cx="5486400" cy="4114800"/>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Into pairs, act out difficult anticipated situations without uttering a word- one person acts and the other person guesses the problem. Take turns acting out situations.</a:t>
            </a:r>
          </a:p>
          <a:p>
            <a:r>
              <a:rPr lang="en-US" dirty="0"/>
              <a:t>What have you learnt from this exercise</a:t>
            </a:r>
          </a:p>
          <a:p>
            <a:endParaRPr lang="en-US" dirty="0"/>
          </a:p>
        </p:txBody>
      </p:sp>
    </p:spTree>
    <p:extLst>
      <p:ext uri="{BB962C8B-B14F-4D97-AF65-F5344CB8AC3E}">
        <p14:creationId xmlns:p14="http://schemas.microsoft.com/office/powerpoint/2010/main" val="21899308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Contents: Name and logo of the organisation., The title ‘Notice’., Content., Designation </a:t>
            </a:r>
          </a:p>
        </p:txBody>
      </p:sp>
    </p:spTree>
    <p:extLst>
      <p:ext uri="{BB962C8B-B14F-4D97-AF65-F5344CB8AC3E}">
        <p14:creationId xmlns:p14="http://schemas.microsoft.com/office/powerpoint/2010/main" val="26747496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www.presentationsexpert.com/"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185219" y="2514601"/>
            <a:ext cx="7425507"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185219" y="4777381"/>
            <a:ext cx="7425507"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9" name="Freeform 8"/>
          <p:cNvSpPr/>
          <p:nvPr/>
        </p:nvSpPr>
        <p:spPr bwMode="auto">
          <a:xfrm>
            <a:off x="-35683" y="4321159"/>
            <a:ext cx="1569907" cy="781781"/>
          </a:xfrm>
          <a:custGeom>
            <a:avLst/>
            <a:gdLst/>
            <a:ahLst/>
            <a:cxnLst/>
            <a:rect l="l" t="t" r="r" b="b"/>
            <a:pathLst>
              <a:path w="8042" h="10000">
                <a:moveTo>
                  <a:pt x="5799" y="10000"/>
                </a:moveTo>
                <a:cubicBezTo>
                  <a:pt x="5880" y="10000"/>
                  <a:pt x="5934" y="9940"/>
                  <a:pt x="5961" y="9880"/>
                </a:cubicBezTo>
                <a:cubicBezTo>
                  <a:pt x="5961" y="9820"/>
                  <a:pt x="5988" y="9820"/>
                  <a:pt x="5988" y="9820"/>
                </a:cubicBezTo>
                <a:lnTo>
                  <a:pt x="8042" y="5260"/>
                </a:lnTo>
                <a:cubicBezTo>
                  <a:pt x="8096" y="5140"/>
                  <a:pt x="8096" y="4901"/>
                  <a:pt x="8042" y="4721"/>
                </a:cubicBezTo>
                <a:lnTo>
                  <a:pt x="5988" y="221"/>
                </a:lnTo>
                <a:cubicBezTo>
                  <a:pt x="5988" y="160"/>
                  <a:pt x="5961" y="160"/>
                  <a:pt x="5961" y="160"/>
                </a:cubicBezTo>
                <a:cubicBezTo>
                  <a:pt x="5934" y="101"/>
                  <a:pt x="5880" y="41"/>
                  <a:pt x="5799" y="41"/>
                </a:cubicBezTo>
                <a:lnTo>
                  <a:pt x="18" y="0"/>
                </a:lnTo>
                <a:cubicBezTo>
                  <a:pt x="12" y="3330"/>
                  <a:pt x="6" y="6661"/>
                  <a:pt x="0" y="9991"/>
                </a:cubicBezTo>
                <a:lnTo>
                  <a:pt x="5799" y="10000"/>
                </a:lnTo>
                <a:close/>
              </a:path>
            </a:pathLst>
          </a:custGeom>
          <a:solidFill>
            <a:schemeClr val="accent1"/>
          </a:solidFill>
          <a:ln>
            <a:noFill/>
          </a:ln>
        </p:spPr>
      </p:sp>
      <p:sp>
        <p:nvSpPr>
          <p:cNvPr id="6" name="Slide Number Placeholder 5"/>
          <p:cNvSpPr>
            <a:spLocks noGrp="1"/>
          </p:cNvSpPr>
          <p:nvPr>
            <p:ph type="sldNum" sz="quarter" idx="12"/>
          </p:nvPr>
        </p:nvSpPr>
        <p:spPr>
          <a:xfrm>
            <a:off x="476251" y="4529542"/>
            <a:ext cx="658100" cy="365125"/>
          </a:xfrm>
        </p:spPr>
        <p:txBody>
          <a:bodyPr/>
          <a:lstStyle/>
          <a:p>
            <a:pPr>
              <a:defRPr/>
            </a:pPr>
            <a:fld id="{C9370829-7030-4227-8576-E9B36F21E1ED}" type="slidenum">
              <a:rPr lang="en-US" altLang="en-US" smtClean="0"/>
              <a:pPr>
                <a:defRPr/>
              </a:pPr>
              <a:t>‹#›</a:t>
            </a:fld>
            <a:endParaRPr lang="en-US" altLang="en-US"/>
          </a:p>
        </p:txBody>
      </p:sp>
    </p:spTree>
    <p:extLst>
      <p:ext uri="{BB962C8B-B14F-4D97-AF65-F5344CB8AC3E}">
        <p14:creationId xmlns:p14="http://schemas.microsoft.com/office/powerpoint/2010/main" val="34363975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185218" y="609600"/>
            <a:ext cx="7415983"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185218" y="4354046"/>
            <a:ext cx="7415983"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10" name="Freeform 11"/>
          <p:cNvSpPr/>
          <p:nvPr/>
        </p:nvSpPr>
        <p:spPr bwMode="auto">
          <a:xfrm flipV="1">
            <a:off x="65" y="3166528"/>
            <a:ext cx="1528151"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a:xfrm>
            <a:off x="575132" y="3244141"/>
            <a:ext cx="658100" cy="365125"/>
          </a:xfrm>
        </p:spPr>
        <p:txBody>
          <a:bodyPr/>
          <a:lstStyle/>
          <a:p>
            <a:pPr>
              <a:defRPr/>
            </a:pPr>
            <a:fld id="{527194F8-5F7D-4DEF-AC5D-B454AB5C27E6}" type="slidenum">
              <a:rPr lang="en-US" altLang="en-US" smtClean="0"/>
              <a:pPr>
                <a:defRPr/>
              </a:pPr>
              <a:t>‹#›</a:t>
            </a:fld>
            <a:endParaRPr lang="en-US" altLang="en-US"/>
          </a:p>
        </p:txBody>
      </p:sp>
    </p:spTree>
    <p:extLst>
      <p:ext uri="{BB962C8B-B14F-4D97-AF65-F5344CB8AC3E}">
        <p14:creationId xmlns:p14="http://schemas.microsoft.com/office/powerpoint/2010/main" val="9844781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461639" y="609600"/>
            <a:ext cx="6873285"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2717969" y="3505200"/>
            <a:ext cx="63606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185218" y="4354046"/>
            <a:ext cx="7415983"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19" name="Freeform 11"/>
          <p:cNvSpPr/>
          <p:nvPr/>
        </p:nvSpPr>
        <p:spPr bwMode="auto">
          <a:xfrm flipV="1">
            <a:off x="65" y="3166528"/>
            <a:ext cx="1528151"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a:xfrm>
            <a:off x="575132" y="3244141"/>
            <a:ext cx="658100" cy="365125"/>
          </a:xfrm>
        </p:spPr>
        <p:txBody>
          <a:bodyPr/>
          <a:lstStyle/>
          <a:p>
            <a:pPr>
              <a:defRPr/>
            </a:pPr>
            <a:fld id="{527194F8-5F7D-4DEF-AC5D-B454AB5C27E6}" type="slidenum">
              <a:rPr lang="en-US" altLang="en-US" smtClean="0"/>
              <a:pPr>
                <a:defRPr/>
              </a:pPr>
              <a:t>‹#›</a:t>
            </a:fld>
            <a:endParaRPr lang="en-US" altLang="en-US"/>
          </a:p>
        </p:txBody>
      </p:sp>
      <p:sp>
        <p:nvSpPr>
          <p:cNvPr id="14" name="TextBox 13"/>
          <p:cNvSpPr txBox="1"/>
          <p:nvPr/>
        </p:nvSpPr>
        <p:spPr>
          <a:xfrm>
            <a:off x="2034356" y="648005"/>
            <a:ext cx="514484"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9190725" y="2905306"/>
            <a:ext cx="514484"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8172704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185218" y="2438402"/>
            <a:ext cx="7415983"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185218" y="5181600"/>
            <a:ext cx="7415983"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pPr>
              <a:defRPr/>
            </a:pPr>
            <a:endParaRPr lang="en-US"/>
          </a:p>
        </p:txBody>
      </p:sp>
      <p:sp>
        <p:nvSpPr>
          <p:cNvPr id="6" name="Footer Placeholder 5"/>
          <p:cNvSpPr>
            <a:spLocks noGrp="1"/>
          </p:cNvSpPr>
          <p:nvPr>
            <p:ph type="ftr" sz="quarter" idx="11"/>
          </p:nvPr>
        </p:nvSpPr>
        <p:spPr/>
        <p:txBody>
          <a:bodyPr/>
          <a:lstStyle/>
          <a:p>
            <a:pPr>
              <a:defRPr/>
            </a:pPr>
            <a:endParaRPr lang="en-US"/>
          </a:p>
        </p:txBody>
      </p:sp>
      <p:sp>
        <p:nvSpPr>
          <p:cNvPr id="11" name="Freeform 11"/>
          <p:cNvSpPr/>
          <p:nvPr/>
        </p:nvSpPr>
        <p:spPr bwMode="auto">
          <a:xfrm flipV="1">
            <a:off x="65" y="4910661"/>
            <a:ext cx="1528151"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7" name="Slide Number Placeholder 6"/>
          <p:cNvSpPr>
            <a:spLocks noGrp="1"/>
          </p:cNvSpPr>
          <p:nvPr>
            <p:ph type="sldNum" sz="quarter" idx="12"/>
          </p:nvPr>
        </p:nvSpPr>
        <p:spPr>
          <a:xfrm>
            <a:off x="575132" y="4983089"/>
            <a:ext cx="658100" cy="365125"/>
          </a:xfrm>
        </p:spPr>
        <p:txBody>
          <a:bodyPr/>
          <a:lstStyle/>
          <a:p>
            <a:pPr>
              <a:defRPr/>
            </a:pPr>
            <a:fld id="{527194F8-5F7D-4DEF-AC5D-B454AB5C27E6}" type="slidenum">
              <a:rPr lang="en-US" altLang="en-US" smtClean="0"/>
              <a:pPr>
                <a:defRPr/>
              </a:pPr>
              <a:t>‹#›</a:t>
            </a:fld>
            <a:endParaRPr lang="en-US" altLang="en-US"/>
          </a:p>
        </p:txBody>
      </p:sp>
    </p:spTree>
    <p:extLst>
      <p:ext uri="{BB962C8B-B14F-4D97-AF65-F5344CB8AC3E}">
        <p14:creationId xmlns:p14="http://schemas.microsoft.com/office/powerpoint/2010/main" val="412245194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3" name="Title 1"/>
          <p:cNvSpPr>
            <a:spLocks noGrp="1"/>
          </p:cNvSpPr>
          <p:nvPr>
            <p:ph type="title"/>
          </p:nvPr>
        </p:nvSpPr>
        <p:spPr>
          <a:xfrm>
            <a:off x="2461639" y="609600"/>
            <a:ext cx="6873285"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185217" y="4343400"/>
            <a:ext cx="7524329"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185217" y="5181600"/>
            <a:ext cx="7524329"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pPr>
              <a:defRPr/>
            </a:pPr>
            <a:endParaRPr lang="en-US"/>
          </a:p>
        </p:txBody>
      </p:sp>
      <p:sp>
        <p:nvSpPr>
          <p:cNvPr id="6" name="Footer Placeholder 5"/>
          <p:cNvSpPr>
            <a:spLocks noGrp="1"/>
          </p:cNvSpPr>
          <p:nvPr>
            <p:ph type="ftr" sz="quarter" idx="11"/>
          </p:nvPr>
        </p:nvSpPr>
        <p:spPr/>
        <p:txBody>
          <a:bodyPr/>
          <a:lstStyle/>
          <a:p>
            <a:pPr>
              <a:defRPr/>
            </a:pPr>
            <a:endParaRPr lang="en-US"/>
          </a:p>
        </p:txBody>
      </p:sp>
      <p:sp>
        <p:nvSpPr>
          <p:cNvPr id="20" name="Freeform 11"/>
          <p:cNvSpPr/>
          <p:nvPr/>
        </p:nvSpPr>
        <p:spPr bwMode="auto">
          <a:xfrm flipV="1">
            <a:off x="65" y="4910661"/>
            <a:ext cx="1528151"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7" name="Slide Number Placeholder 6"/>
          <p:cNvSpPr>
            <a:spLocks noGrp="1"/>
          </p:cNvSpPr>
          <p:nvPr>
            <p:ph type="sldNum" sz="quarter" idx="12"/>
          </p:nvPr>
        </p:nvSpPr>
        <p:spPr>
          <a:xfrm>
            <a:off x="575132" y="4983089"/>
            <a:ext cx="658100" cy="365125"/>
          </a:xfrm>
        </p:spPr>
        <p:txBody>
          <a:bodyPr/>
          <a:lstStyle/>
          <a:p>
            <a:pPr>
              <a:defRPr/>
            </a:pPr>
            <a:fld id="{527194F8-5F7D-4DEF-AC5D-B454AB5C27E6}" type="slidenum">
              <a:rPr lang="en-US" altLang="en-US" smtClean="0"/>
              <a:pPr>
                <a:defRPr/>
              </a:pPr>
              <a:t>‹#›</a:t>
            </a:fld>
            <a:endParaRPr lang="en-US" altLang="en-US"/>
          </a:p>
        </p:txBody>
      </p:sp>
      <p:sp>
        <p:nvSpPr>
          <p:cNvPr id="11" name="TextBox 10"/>
          <p:cNvSpPr txBox="1"/>
          <p:nvPr/>
        </p:nvSpPr>
        <p:spPr>
          <a:xfrm>
            <a:off x="2034356" y="648005"/>
            <a:ext cx="514484"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2" name="TextBox 11"/>
          <p:cNvSpPr txBox="1"/>
          <p:nvPr/>
        </p:nvSpPr>
        <p:spPr>
          <a:xfrm>
            <a:off x="9190725" y="2905306"/>
            <a:ext cx="514484"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7420117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185218" y="627407"/>
            <a:ext cx="7415982"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185218" y="4343400"/>
            <a:ext cx="7415983"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185218" y="5181600"/>
            <a:ext cx="7415983"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pPr>
              <a:defRPr/>
            </a:pPr>
            <a:endParaRPr lang="en-US"/>
          </a:p>
        </p:txBody>
      </p:sp>
      <p:sp>
        <p:nvSpPr>
          <p:cNvPr id="6" name="Footer Placeholder 5"/>
          <p:cNvSpPr>
            <a:spLocks noGrp="1"/>
          </p:cNvSpPr>
          <p:nvPr>
            <p:ph type="ftr" sz="quarter" idx="11"/>
          </p:nvPr>
        </p:nvSpPr>
        <p:spPr/>
        <p:txBody>
          <a:bodyPr/>
          <a:lstStyle/>
          <a:p>
            <a:pPr>
              <a:defRPr/>
            </a:pPr>
            <a:endParaRPr lang="en-US"/>
          </a:p>
        </p:txBody>
      </p:sp>
      <p:sp>
        <p:nvSpPr>
          <p:cNvPr id="10" name="Freeform 11"/>
          <p:cNvSpPr/>
          <p:nvPr/>
        </p:nvSpPr>
        <p:spPr bwMode="auto">
          <a:xfrm flipV="1">
            <a:off x="65" y="4910661"/>
            <a:ext cx="1528151"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7" name="Slide Number Placeholder 6"/>
          <p:cNvSpPr>
            <a:spLocks noGrp="1"/>
          </p:cNvSpPr>
          <p:nvPr>
            <p:ph type="sldNum" sz="quarter" idx="12"/>
          </p:nvPr>
        </p:nvSpPr>
        <p:spPr>
          <a:xfrm>
            <a:off x="575132" y="4983089"/>
            <a:ext cx="658100" cy="365125"/>
          </a:xfrm>
        </p:spPr>
        <p:txBody>
          <a:bodyPr/>
          <a:lstStyle/>
          <a:p>
            <a:pPr>
              <a:defRPr/>
            </a:pPr>
            <a:fld id="{527194F8-5F7D-4DEF-AC5D-B454AB5C27E6}" type="slidenum">
              <a:rPr lang="en-US" altLang="en-US" smtClean="0"/>
              <a:pPr>
                <a:defRPr/>
              </a:pPr>
              <a:t>‹#›</a:t>
            </a:fld>
            <a:endParaRPr lang="en-US" altLang="en-US"/>
          </a:p>
        </p:txBody>
      </p:sp>
    </p:spTree>
    <p:extLst>
      <p:ext uri="{BB962C8B-B14F-4D97-AF65-F5344CB8AC3E}">
        <p14:creationId xmlns:p14="http://schemas.microsoft.com/office/powerpoint/2010/main" val="129696664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10" name="Freeform 11"/>
          <p:cNvSpPr/>
          <p:nvPr/>
        </p:nvSpPr>
        <p:spPr bwMode="auto">
          <a:xfrm flipV="1">
            <a:off x="65" y="711194"/>
            <a:ext cx="1528151"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pPr>
              <a:defRPr/>
            </a:pPr>
            <a:fld id="{5AF6CCCA-6DB5-4FED-80ED-9198CF027A15}" type="slidenum">
              <a:rPr lang="en-US" altLang="en-US" smtClean="0"/>
              <a:pPr>
                <a:defRPr/>
              </a:pPr>
              <a:t>‹#›</a:t>
            </a:fld>
            <a:endParaRPr lang="en-US" altLang="en-US"/>
          </a:p>
        </p:txBody>
      </p:sp>
    </p:spTree>
    <p:extLst>
      <p:ext uri="{BB962C8B-B14F-4D97-AF65-F5344CB8AC3E}">
        <p14:creationId xmlns:p14="http://schemas.microsoft.com/office/powerpoint/2010/main" val="161805493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738352" y="627407"/>
            <a:ext cx="1863149"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185218" y="627407"/>
            <a:ext cx="5305892"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endParaRPr lang="en-US"/>
          </a:p>
        </p:txBody>
      </p:sp>
      <p:sp>
        <p:nvSpPr>
          <p:cNvPr id="10" name="Freeform 11"/>
          <p:cNvSpPr/>
          <p:nvPr/>
        </p:nvSpPr>
        <p:spPr bwMode="auto">
          <a:xfrm flipV="1">
            <a:off x="65" y="711194"/>
            <a:ext cx="1528151"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pPr>
              <a:defRPr/>
            </a:pPr>
            <a:fld id="{AD3949EC-51B0-4062-A458-FCB244122F31}" type="slidenum">
              <a:rPr lang="en-US" altLang="en-US" smtClean="0"/>
              <a:pPr>
                <a:defRPr/>
              </a:pPr>
              <a:t>‹#›</a:t>
            </a:fld>
            <a:endParaRPr lang="en-US" altLang="en-US"/>
          </a:p>
        </p:txBody>
      </p:sp>
    </p:spTree>
    <p:extLst>
      <p:ext uri="{BB962C8B-B14F-4D97-AF65-F5344CB8AC3E}">
        <p14:creationId xmlns:p14="http://schemas.microsoft.com/office/powerpoint/2010/main" val="228343345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xAndClipArt">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1714500" y="190500"/>
            <a:ext cx="7886700" cy="1527175"/>
          </a:xfrm>
        </p:spPr>
        <p:txBody>
          <a:bodyPr/>
          <a:lstStyle/>
          <a:p>
            <a:r>
              <a:rPr lang="en-US"/>
              <a:t>Click to edit Master title style</a:t>
            </a:r>
          </a:p>
        </p:txBody>
      </p:sp>
      <p:sp>
        <p:nvSpPr>
          <p:cNvPr id="3" name="Text Placeholder 2"/>
          <p:cNvSpPr>
            <a:spLocks noGrp="1"/>
          </p:cNvSpPr>
          <p:nvPr>
            <p:ph type="body" sz="half" idx="1"/>
          </p:nvPr>
        </p:nvSpPr>
        <p:spPr>
          <a:xfrm>
            <a:off x="1714500" y="1905000"/>
            <a:ext cx="386715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lipArt Placeholder 3"/>
          <p:cNvSpPr>
            <a:spLocks noGrp="1"/>
          </p:cNvSpPr>
          <p:nvPr>
            <p:ph type="clipArt" sz="half" idx="2"/>
          </p:nvPr>
        </p:nvSpPr>
        <p:spPr>
          <a:xfrm>
            <a:off x="5734050" y="1905000"/>
            <a:ext cx="3867150" cy="4114800"/>
          </a:xfrm>
        </p:spPr>
        <p:txBody>
          <a:bodyPr/>
          <a:lstStyle/>
          <a:p>
            <a:pPr lvl="0"/>
            <a:endParaRPr lang="en-US" noProof="0"/>
          </a:p>
        </p:txBody>
      </p:sp>
      <p:sp>
        <p:nvSpPr>
          <p:cNvPr id="5" name="Rectangle 4">
            <a:extLst>
              <a:ext uri="{FF2B5EF4-FFF2-40B4-BE49-F238E27FC236}">
                <a16:creationId xmlns:a16="http://schemas.microsoft.com/office/drawing/2014/main" id="{EB54AB0B-5019-D2D7-A6E5-D5E0DAD8079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FD811BED-C74A-206D-3073-3D3C97A51E6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BF4B148B-5894-14DC-F09E-38FBBA539CD4}"/>
              </a:ext>
            </a:extLst>
          </p:cNvPr>
          <p:cNvSpPr>
            <a:spLocks noGrp="1" noChangeArrowheads="1"/>
          </p:cNvSpPr>
          <p:nvPr>
            <p:ph type="sldNum" sz="quarter" idx="12"/>
          </p:nvPr>
        </p:nvSpPr>
        <p:spPr>
          <a:ln/>
        </p:spPr>
        <p:txBody>
          <a:bodyPr/>
          <a:lstStyle>
            <a:lvl1pPr>
              <a:defRPr/>
            </a:lvl1pPr>
          </a:lstStyle>
          <a:p>
            <a:pPr>
              <a:defRPr/>
            </a:pPr>
            <a:fld id="{07133F41-DE19-428B-97CA-BA84E532C80B}" type="slidenum">
              <a:rPr lang="en-US" altLang="en-US"/>
              <a:pPr>
                <a:defRPr/>
              </a:pPr>
              <a:t>‹#›</a:t>
            </a:fld>
            <a:endParaRPr lang="en-US" altLang="en-US"/>
          </a:p>
        </p:txBody>
      </p:sp>
    </p:spTree>
    <p:extLst>
      <p:ext uri="{BB962C8B-B14F-4D97-AF65-F5344CB8AC3E}">
        <p14:creationId xmlns:p14="http://schemas.microsoft.com/office/powerpoint/2010/main" val="210662270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714500" y="190500"/>
            <a:ext cx="7886700" cy="1527175"/>
          </a:xfrm>
        </p:spPr>
        <p:txBody>
          <a:bodyPr/>
          <a:lstStyle/>
          <a:p>
            <a:r>
              <a:rPr lang="en-US"/>
              <a:t>Click to edit Master title style</a:t>
            </a:r>
          </a:p>
        </p:txBody>
      </p:sp>
      <p:sp>
        <p:nvSpPr>
          <p:cNvPr id="3" name="Text Placeholder 2"/>
          <p:cNvSpPr>
            <a:spLocks noGrp="1"/>
          </p:cNvSpPr>
          <p:nvPr>
            <p:ph type="body" sz="half" idx="1"/>
          </p:nvPr>
        </p:nvSpPr>
        <p:spPr>
          <a:xfrm>
            <a:off x="1714500" y="1905000"/>
            <a:ext cx="386715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734050" y="1905000"/>
            <a:ext cx="386715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165CA36-5097-FF0A-B11A-CA03D7504243}"/>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EBDD00F6-95B2-31AE-B6EE-A9C1478679F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E917E20-FF4D-77EA-944B-882BACDF5FE4}"/>
              </a:ext>
            </a:extLst>
          </p:cNvPr>
          <p:cNvSpPr>
            <a:spLocks noGrp="1" noChangeArrowheads="1"/>
          </p:cNvSpPr>
          <p:nvPr>
            <p:ph type="sldNum" sz="quarter" idx="12"/>
          </p:nvPr>
        </p:nvSpPr>
        <p:spPr>
          <a:ln/>
        </p:spPr>
        <p:txBody>
          <a:bodyPr/>
          <a:lstStyle>
            <a:lvl1pPr>
              <a:defRPr/>
            </a:lvl1pPr>
          </a:lstStyle>
          <a:p>
            <a:pPr>
              <a:defRPr/>
            </a:pPr>
            <a:fld id="{8F87C354-B114-49FF-9197-9395E60E9E91}" type="slidenum">
              <a:rPr lang="en-US" altLang="en-US"/>
              <a:pPr>
                <a:defRPr/>
              </a:pPr>
              <a:t>‹#›</a:t>
            </a:fld>
            <a:endParaRPr lang="en-US" altLang="en-US"/>
          </a:p>
        </p:txBody>
      </p:sp>
    </p:spTree>
    <p:extLst>
      <p:ext uri="{BB962C8B-B14F-4D97-AF65-F5344CB8AC3E}">
        <p14:creationId xmlns:p14="http://schemas.microsoft.com/office/powerpoint/2010/main" val="246053152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714500" y="190500"/>
            <a:ext cx="7886700" cy="1527175"/>
          </a:xfrm>
        </p:spPr>
        <p:txBody>
          <a:bodyPr/>
          <a:lstStyle/>
          <a:p>
            <a:r>
              <a:rPr lang="en-US"/>
              <a:t>Click to edit Master title style</a:t>
            </a:r>
          </a:p>
        </p:txBody>
      </p:sp>
      <p:sp>
        <p:nvSpPr>
          <p:cNvPr id="3" name="Text Placeholder 2"/>
          <p:cNvSpPr>
            <a:spLocks noGrp="1"/>
          </p:cNvSpPr>
          <p:nvPr>
            <p:ph type="body" sz="half" idx="1"/>
          </p:nvPr>
        </p:nvSpPr>
        <p:spPr>
          <a:xfrm>
            <a:off x="1714500" y="1905000"/>
            <a:ext cx="386715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5734050" y="1905000"/>
            <a:ext cx="386715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5734050" y="4038600"/>
            <a:ext cx="386715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FA76FA15-55D9-7BAE-62D1-6CCBBE39C6F2}"/>
              </a:ext>
            </a:extLst>
          </p:cNvPr>
          <p:cNvSpPr>
            <a:spLocks noGrp="1" noChangeArrowheads="1"/>
          </p:cNvSpPr>
          <p:nvPr>
            <p:ph type="dt" sz="half" idx="10"/>
          </p:nvPr>
        </p:nvSpPr>
        <p:spPr/>
        <p:txBody>
          <a:bodyPr/>
          <a:lstStyle>
            <a:lvl1pPr>
              <a:defRPr/>
            </a:lvl1pPr>
          </a:lstStyle>
          <a:p>
            <a:pPr>
              <a:defRPr/>
            </a:pPr>
            <a:endParaRPr lang="en-US"/>
          </a:p>
        </p:txBody>
      </p:sp>
    </p:spTree>
    <p:extLst>
      <p:ext uri="{BB962C8B-B14F-4D97-AF65-F5344CB8AC3E}">
        <p14:creationId xmlns:p14="http://schemas.microsoft.com/office/powerpoint/2010/main" val="1184203917"/>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188352" y="624110"/>
            <a:ext cx="7412849"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185218" y="2133600"/>
            <a:ext cx="7415983"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10" name="Freeform 11"/>
          <p:cNvSpPr/>
          <p:nvPr/>
        </p:nvSpPr>
        <p:spPr bwMode="auto">
          <a:xfrm flipV="1">
            <a:off x="65" y="711194"/>
            <a:ext cx="1528151"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pPr>
              <a:defRPr/>
            </a:pPr>
            <a:fld id="{85A4DBF7-9E14-467B-88CD-05E872FB0C49}" type="slidenum">
              <a:rPr lang="en-US" altLang="en-US" smtClean="0"/>
              <a:pPr>
                <a:defRPr/>
              </a:pPr>
              <a:t>‹#›</a:t>
            </a:fld>
            <a:endParaRPr lang="en-US" altLang="en-US"/>
          </a:p>
        </p:txBody>
      </p:sp>
    </p:spTree>
    <p:extLst>
      <p:ext uri="{BB962C8B-B14F-4D97-AF65-F5344CB8AC3E}">
        <p14:creationId xmlns:p14="http://schemas.microsoft.com/office/powerpoint/2010/main" val="27317404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185218" y="2074562"/>
            <a:ext cx="7415983"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185218" y="3581400"/>
            <a:ext cx="7415983"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11" name="Freeform 11"/>
          <p:cNvSpPr/>
          <p:nvPr/>
        </p:nvSpPr>
        <p:spPr bwMode="auto">
          <a:xfrm flipV="1">
            <a:off x="65" y="3166528"/>
            <a:ext cx="1528151"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a:xfrm>
            <a:off x="575132" y="3244141"/>
            <a:ext cx="658100" cy="365125"/>
          </a:xfrm>
        </p:spPr>
        <p:txBody>
          <a:bodyPr/>
          <a:lstStyle/>
          <a:p>
            <a:pPr>
              <a:defRPr/>
            </a:pPr>
            <a:fld id="{15FCBB62-0ECB-4A9C-B741-1A170D0057A1}" type="slidenum">
              <a:rPr lang="en-US" altLang="en-US" smtClean="0"/>
              <a:pPr>
                <a:defRPr/>
              </a:pPr>
              <a:t>‹#›</a:t>
            </a:fld>
            <a:endParaRPr lang="en-US" altLang="en-US"/>
          </a:p>
        </p:txBody>
      </p:sp>
    </p:spTree>
    <p:extLst>
      <p:ext uri="{BB962C8B-B14F-4D97-AF65-F5344CB8AC3E}">
        <p14:creationId xmlns:p14="http://schemas.microsoft.com/office/powerpoint/2010/main" val="21777674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185219" y="2136707"/>
            <a:ext cx="3597222" cy="376739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004471" y="2136707"/>
            <a:ext cx="3596730" cy="376739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pPr>
              <a:defRPr/>
            </a:pPr>
            <a:endParaRPr lang="en-US"/>
          </a:p>
        </p:txBody>
      </p:sp>
      <p:sp>
        <p:nvSpPr>
          <p:cNvPr id="6" name="Footer Placeholder 5"/>
          <p:cNvSpPr>
            <a:spLocks noGrp="1"/>
          </p:cNvSpPr>
          <p:nvPr>
            <p:ph type="ftr" sz="quarter" idx="11"/>
          </p:nvPr>
        </p:nvSpPr>
        <p:spPr/>
        <p:txBody>
          <a:bodyPr/>
          <a:lstStyle/>
          <a:p>
            <a:pPr>
              <a:defRPr/>
            </a:pPr>
            <a:endParaRPr lang="en-US"/>
          </a:p>
        </p:txBody>
      </p:sp>
      <p:sp>
        <p:nvSpPr>
          <p:cNvPr id="9" name="Freeform 11"/>
          <p:cNvSpPr/>
          <p:nvPr/>
        </p:nvSpPr>
        <p:spPr bwMode="auto">
          <a:xfrm flipV="1">
            <a:off x="65" y="711194"/>
            <a:ext cx="1528151"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10" name="Slide Number Placeholder 5"/>
          <p:cNvSpPr>
            <a:spLocks noGrp="1"/>
          </p:cNvSpPr>
          <p:nvPr>
            <p:ph type="sldNum" sz="quarter" idx="12"/>
          </p:nvPr>
        </p:nvSpPr>
        <p:spPr>
          <a:xfrm>
            <a:off x="575132" y="787784"/>
            <a:ext cx="658100" cy="365125"/>
          </a:xfrm>
        </p:spPr>
        <p:txBody>
          <a:bodyPr/>
          <a:lstStyle/>
          <a:p>
            <a:pPr>
              <a:defRPr/>
            </a:pPr>
            <a:fld id="{4C8D794C-19FA-4CD5-BAA6-A7C57F02A7E5}" type="slidenum">
              <a:rPr lang="en-US" altLang="en-US" smtClean="0"/>
              <a:pPr>
                <a:defRPr/>
              </a:pPr>
              <a:t>‹#›</a:t>
            </a:fld>
            <a:endParaRPr lang="en-US" altLang="en-US"/>
          </a:p>
        </p:txBody>
      </p:sp>
    </p:spTree>
    <p:extLst>
      <p:ext uri="{BB962C8B-B14F-4D97-AF65-F5344CB8AC3E}">
        <p14:creationId xmlns:p14="http://schemas.microsoft.com/office/powerpoint/2010/main" val="29482306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548521" y="2226626"/>
            <a:ext cx="323392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185217" y="2802889"/>
            <a:ext cx="3597224" cy="310570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3174" y="2223398"/>
            <a:ext cx="3232394"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000429" y="2799661"/>
            <a:ext cx="3595140" cy="310570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pPr>
              <a:defRPr/>
            </a:pPr>
            <a:endParaRPr lang="en-US"/>
          </a:p>
        </p:txBody>
      </p:sp>
      <p:sp>
        <p:nvSpPr>
          <p:cNvPr id="8" name="Footer Placeholder 7"/>
          <p:cNvSpPr>
            <a:spLocks noGrp="1"/>
          </p:cNvSpPr>
          <p:nvPr>
            <p:ph type="ftr" sz="quarter" idx="11"/>
          </p:nvPr>
        </p:nvSpPr>
        <p:spPr/>
        <p:txBody>
          <a:bodyPr/>
          <a:lstStyle/>
          <a:p>
            <a:pPr>
              <a:defRPr/>
            </a:pPr>
            <a:endParaRPr lang="en-US"/>
          </a:p>
        </p:txBody>
      </p:sp>
      <p:sp>
        <p:nvSpPr>
          <p:cNvPr id="11" name="Freeform 11"/>
          <p:cNvSpPr/>
          <p:nvPr/>
        </p:nvSpPr>
        <p:spPr bwMode="auto">
          <a:xfrm flipV="1">
            <a:off x="65" y="711194"/>
            <a:ext cx="1528151"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12" name="Slide Number Placeholder 5"/>
          <p:cNvSpPr>
            <a:spLocks noGrp="1"/>
          </p:cNvSpPr>
          <p:nvPr>
            <p:ph type="sldNum" sz="quarter" idx="12"/>
          </p:nvPr>
        </p:nvSpPr>
        <p:spPr>
          <a:xfrm>
            <a:off x="575132" y="787784"/>
            <a:ext cx="658100" cy="365125"/>
          </a:xfrm>
        </p:spPr>
        <p:txBody>
          <a:bodyPr/>
          <a:lstStyle/>
          <a:p>
            <a:pPr>
              <a:defRPr/>
            </a:pPr>
            <a:fld id="{649E1AB8-3450-4FC5-BABB-E018ADF97665}" type="slidenum">
              <a:rPr lang="en-US" altLang="en-US" smtClean="0"/>
              <a:pPr>
                <a:defRPr/>
              </a:pPr>
              <a:t>‹#›</a:t>
            </a:fld>
            <a:endParaRPr lang="en-US" altLang="en-US"/>
          </a:p>
        </p:txBody>
      </p:sp>
    </p:spTree>
    <p:extLst>
      <p:ext uri="{BB962C8B-B14F-4D97-AF65-F5344CB8AC3E}">
        <p14:creationId xmlns:p14="http://schemas.microsoft.com/office/powerpoint/2010/main" val="12769807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188350" y="624110"/>
            <a:ext cx="7412850" cy="128089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pPr>
              <a:defRPr/>
            </a:pPr>
            <a:endParaRPr lang="en-US"/>
          </a:p>
        </p:txBody>
      </p:sp>
      <p:sp>
        <p:nvSpPr>
          <p:cNvPr id="4" name="Footer Placeholder 3"/>
          <p:cNvSpPr>
            <a:spLocks noGrp="1"/>
          </p:cNvSpPr>
          <p:nvPr>
            <p:ph type="ftr" sz="quarter" idx="11"/>
          </p:nvPr>
        </p:nvSpPr>
        <p:spPr/>
        <p:txBody>
          <a:bodyPr/>
          <a:lstStyle/>
          <a:p>
            <a:pPr>
              <a:defRPr/>
            </a:pPr>
            <a:endParaRPr lang="en-US"/>
          </a:p>
        </p:txBody>
      </p:sp>
      <p:sp>
        <p:nvSpPr>
          <p:cNvPr id="8" name="Freeform 11"/>
          <p:cNvSpPr/>
          <p:nvPr/>
        </p:nvSpPr>
        <p:spPr bwMode="auto">
          <a:xfrm flipV="1">
            <a:off x="65" y="711194"/>
            <a:ext cx="1528151"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pPr>
              <a:defRPr/>
            </a:pPr>
            <a:fld id="{4ABBC079-5D87-4C12-85CB-FE31DC48767C}" type="slidenum">
              <a:rPr lang="en-US" altLang="en-US" smtClean="0"/>
              <a:pPr>
                <a:defRPr/>
              </a:pPr>
              <a:t>‹#›</a:t>
            </a:fld>
            <a:endParaRPr lang="en-US" altLang="en-US"/>
          </a:p>
        </p:txBody>
      </p:sp>
    </p:spTree>
    <p:extLst>
      <p:ext uri="{BB962C8B-B14F-4D97-AF65-F5344CB8AC3E}">
        <p14:creationId xmlns:p14="http://schemas.microsoft.com/office/powerpoint/2010/main" val="38034656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endParaRPr lang="en-US"/>
          </a:p>
        </p:txBody>
      </p:sp>
      <p:sp>
        <p:nvSpPr>
          <p:cNvPr id="3" name="Footer Placeholder 2"/>
          <p:cNvSpPr>
            <a:spLocks noGrp="1"/>
          </p:cNvSpPr>
          <p:nvPr>
            <p:ph type="ftr" sz="quarter" idx="11"/>
          </p:nvPr>
        </p:nvSpPr>
        <p:spPr/>
        <p:txBody>
          <a:bodyPr/>
          <a:lstStyle/>
          <a:p>
            <a:endParaRPr lang="en-US"/>
          </a:p>
        </p:txBody>
      </p:sp>
      <p:sp>
        <p:nvSpPr>
          <p:cNvPr id="6" name="Freeform 11"/>
          <p:cNvSpPr/>
          <p:nvPr/>
        </p:nvSpPr>
        <p:spPr bwMode="auto">
          <a:xfrm flipV="1">
            <a:off x="65" y="711194"/>
            <a:ext cx="1528151"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pPr>
              <a:defRPr/>
            </a:pPr>
            <a:fld id="{7889E04D-DF15-4015-A68B-56C984F68BC7}" type="slidenum">
              <a:rPr lang="en-US" altLang="en-US" smtClean="0"/>
              <a:pPr>
                <a:defRPr/>
              </a:pPr>
              <a:t>‹#›</a:t>
            </a:fld>
            <a:endParaRPr lang="en-US" altLang="en-US"/>
          </a:p>
        </p:txBody>
      </p:sp>
    </p:spTree>
    <p:extLst>
      <p:ext uri="{BB962C8B-B14F-4D97-AF65-F5344CB8AC3E}">
        <p14:creationId xmlns:p14="http://schemas.microsoft.com/office/powerpoint/2010/main" val="39132965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85217" y="446088"/>
            <a:ext cx="2958282"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5336431" y="446090"/>
            <a:ext cx="4264769"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185217" y="1598613"/>
            <a:ext cx="2958282"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pPr>
              <a:defRPr/>
            </a:pPr>
            <a:endParaRPr lang="en-US"/>
          </a:p>
        </p:txBody>
      </p:sp>
      <p:sp>
        <p:nvSpPr>
          <p:cNvPr id="6" name="Footer Placeholder 5"/>
          <p:cNvSpPr>
            <a:spLocks noGrp="1"/>
          </p:cNvSpPr>
          <p:nvPr>
            <p:ph type="ftr" sz="quarter" idx="11"/>
          </p:nvPr>
        </p:nvSpPr>
        <p:spPr/>
        <p:txBody>
          <a:bodyPr/>
          <a:lstStyle/>
          <a:p>
            <a:endParaRPr lang="en-US"/>
          </a:p>
        </p:txBody>
      </p:sp>
      <p:sp>
        <p:nvSpPr>
          <p:cNvPr id="10" name="Freeform 11"/>
          <p:cNvSpPr/>
          <p:nvPr/>
        </p:nvSpPr>
        <p:spPr bwMode="auto">
          <a:xfrm flipV="1">
            <a:off x="65" y="711194"/>
            <a:ext cx="1528151"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pPr>
              <a:defRPr/>
            </a:pPr>
            <a:fld id="{22FF0BE9-193E-4C69-B7E2-B509472F32B4}" type="slidenum">
              <a:rPr lang="en-US" altLang="en-US" smtClean="0"/>
              <a:pPr>
                <a:defRPr/>
              </a:pPr>
              <a:t>‹#›</a:t>
            </a:fld>
            <a:endParaRPr lang="en-US" altLang="en-US"/>
          </a:p>
        </p:txBody>
      </p:sp>
    </p:spTree>
    <p:extLst>
      <p:ext uri="{BB962C8B-B14F-4D97-AF65-F5344CB8AC3E}">
        <p14:creationId xmlns:p14="http://schemas.microsoft.com/office/powerpoint/2010/main" val="13492597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85218" y="4800600"/>
            <a:ext cx="7415983"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185218" y="634965"/>
            <a:ext cx="7415983"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185218" y="5367338"/>
            <a:ext cx="7415983"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pPr>
              <a:defRPr/>
            </a:pPr>
            <a:endParaRPr lang="en-US"/>
          </a:p>
        </p:txBody>
      </p:sp>
      <p:sp>
        <p:nvSpPr>
          <p:cNvPr id="6" name="Footer Placeholder 5"/>
          <p:cNvSpPr>
            <a:spLocks noGrp="1"/>
          </p:cNvSpPr>
          <p:nvPr>
            <p:ph type="ftr" sz="quarter" idx="11"/>
          </p:nvPr>
        </p:nvSpPr>
        <p:spPr/>
        <p:txBody>
          <a:bodyPr/>
          <a:lstStyle/>
          <a:p>
            <a:endParaRPr lang="en-US"/>
          </a:p>
        </p:txBody>
      </p:sp>
      <p:sp>
        <p:nvSpPr>
          <p:cNvPr id="10" name="Freeform 11"/>
          <p:cNvSpPr/>
          <p:nvPr/>
        </p:nvSpPr>
        <p:spPr bwMode="auto">
          <a:xfrm flipV="1">
            <a:off x="65" y="4910661"/>
            <a:ext cx="1528151"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7" name="Slide Number Placeholder 6"/>
          <p:cNvSpPr>
            <a:spLocks noGrp="1"/>
          </p:cNvSpPr>
          <p:nvPr>
            <p:ph type="sldNum" sz="quarter" idx="12"/>
          </p:nvPr>
        </p:nvSpPr>
        <p:spPr>
          <a:xfrm>
            <a:off x="575132" y="4983089"/>
            <a:ext cx="658100" cy="365125"/>
          </a:xfrm>
        </p:spPr>
        <p:txBody>
          <a:bodyPr/>
          <a:lstStyle/>
          <a:p>
            <a:pPr>
              <a:defRPr/>
            </a:pPr>
            <a:fld id="{B1B8BB2B-A21E-4505-A257-BEC29B7EB247}" type="slidenum">
              <a:rPr lang="en-US" altLang="en-US" smtClean="0"/>
              <a:pPr>
                <a:defRPr/>
              </a:pPr>
              <a:t>‹#›</a:t>
            </a:fld>
            <a:endParaRPr lang="en-US" altLang="en-US"/>
          </a:p>
        </p:txBody>
      </p:sp>
      <p:sp>
        <p:nvSpPr>
          <p:cNvPr id="8" name="Rectangle 7">
            <a:hlinkClick r:id="rId2"/>
            <a:extLst>
              <a:ext uri="{FF2B5EF4-FFF2-40B4-BE49-F238E27FC236}">
                <a16:creationId xmlns:a16="http://schemas.microsoft.com/office/drawing/2014/main" id="{F10F86E4-CE9E-038F-CEA4-B336DCB666B2}"/>
              </a:ext>
            </a:extLst>
          </p:cNvPr>
          <p:cNvSpPr/>
          <p:nvPr userDrawn="1"/>
        </p:nvSpPr>
        <p:spPr>
          <a:xfrm>
            <a:off x="0" y="6411913"/>
            <a:ext cx="10287000" cy="369887"/>
          </a:xfrm>
          <a:prstGeom prst="rect">
            <a:avLst/>
          </a:prstGeom>
          <a:solidFill>
            <a:schemeClr val="tx1">
              <a:lumMod val="75000"/>
            </a:schemeClr>
          </a:solidFill>
        </p:spPr>
        <p:txBody>
          <a:bodyPr>
            <a:spAutoFit/>
          </a:bodyPr>
          <a:lstStyle/>
          <a:p>
            <a:pPr algn="ctr">
              <a:defRPr/>
            </a:pPr>
            <a:r>
              <a:rPr lang="en-US" dirty="0">
                <a:solidFill>
                  <a:srgbClr val="FFC000"/>
                </a:solidFill>
                <a:latin typeface="Arial" charset="0"/>
                <a:ea typeface="+mn-ea"/>
              </a:rPr>
              <a:t>PresentationsExpert.com</a:t>
            </a:r>
          </a:p>
        </p:txBody>
      </p:sp>
    </p:spTree>
    <p:extLst>
      <p:ext uri="{BB962C8B-B14F-4D97-AF65-F5344CB8AC3E}">
        <p14:creationId xmlns:p14="http://schemas.microsoft.com/office/powerpoint/2010/main" val="3852598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ntr" presetSubtype="0" fill="hold" nodeType="clickEffect">
                                  <p:stCondLst>
                                    <p:cond delay="0"/>
                                  </p:stCondLst>
                                  <p:iterate type="lt">
                                    <p:tmPct val="50000"/>
                                  </p:iterate>
                                  <p:childTnLst>
                                    <p:set>
                                      <p:cBhvr>
                                        <p:cTn id="6" dur="1" fill="hold">
                                          <p:stCondLst>
                                            <p:cond delay="0"/>
                                          </p:stCondLst>
                                        </p:cTn>
                                        <p:tgtEl>
                                          <p:spTgt spid="8"/>
                                        </p:tgtEl>
                                        <p:attrNameLst>
                                          <p:attrName>style.visibility</p:attrName>
                                        </p:attrNameLst>
                                      </p:cBhvr>
                                      <p:to>
                                        <p:strVal val="visible"/>
                                      </p:to>
                                    </p:set>
                                    <p:anim calcmode="discrete" valueType="clr">
                                      <p:cBhvr override="childStyle">
                                        <p:cTn id="7" dur="80"/>
                                        <p:tgtEl>
                                          <p:spTgt spid="8"/>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8"/>
                                        </p:tgtEl>
                                        <p:attrNameLst>
                                          <p:attrName>fillcolor</p:attrName>
                                        </p:attrNameLst>
                                      </p:cBhvr>
                                      <p:tavLst>
                                        <p:tav tm="0">
                                          <p:val>
                                            <p:clrVal>
                                              <a:schemeClr val="accent2"/>
                                            </p:clrVal>
                                          </p:val>
                                        </p:tav>
                                        <p:tav tm="50000">
                                          <p:val>
                                            <p:clrVal>
                                              <a:schemeClr val="hlink"/>
                                            </p:clrVal>
                                          </p:val>
                                        </p:tav>
                                      </p:tavLst>
                                    </p:anim>
                                    <p:set>
                                      <p:cBhvr>
                                        <p:cTn id="9" dur="80"/>
                                        <p:tgtEl>
                                          <p:spTgt spid="8"/>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36" name="Group 35"/>
          <p:cNvGrpSpPr/>
          <p:nvPr/>
        </p:nvGrpSpPr>
        <p:grpSpPr>
          <a:xfrm>
            <a:off x="1" y="228600"/>
            <a:ext cx="2228850" cy="6638628"/>
            <a:chOff x="2487613" y="285750"/>
            <a:chExt cx="2428875" cy="5654676"/>
          </a:xfrm>
        </p:grpSpPr>
        <p:sp>
          <p:nvSpPr>
            <p:cNvPr id="37"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38"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39"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40"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41"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42"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43"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44"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45"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46"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47"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48"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49" name="Group 48"/>
          <p:cNvGrpSpPr/>
          <p:nvPr/>
        </p:nvGrpSpPr>
        <p:grpSpPr>
          <a:xfrm>
            <a:off x="22974" y="285"/>
            <a:ext cx="2196306" cy="6852968"/>
            <a:chOff x="6627813" y="195717"/>
            <a:chExt cx="1952625" cy="5678034"/>
          </a:xfrm>
        </p:grpSpPr>
        <p:sp>
          <p:nvSpPr>
            <p:cNvPr id="50" name="Freeform 27"/>
            <p:cNvSpPr/>
            <p:nvPr/>
          </p:nvSpPr>
          <p:spPr bwMode="auto">
            <a:xfrm>
              <a:off x="6627813" y="195717"/>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51"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52"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53"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54"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55"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56"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57"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58"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59"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60"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61"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62" name="Rectangle 61"/>
          <p:cNvSpPr/>
          <p:nvPr/>
        </p:nvSpPr>
        <p:spPr>
          <a:xfrm>
            <a:off x="0" y="0"/>
            <a:ext cx="20574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188350" y="624110"/>
            <a:ext cx="7412850"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185218" y="2133600"/>
            <a:ext cx="7415983"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743950" y="6135090"/>
            <a:ext cx="862178" cy="370171"/>
          </a:xfrm>
          <a:prstGeom prst="rect">
            <a:avLst/>
          </a:prstGeom>
        </p:spPr>
        <p:txBody>
          <a:bodyPr vert="horz" lIns="91440" tIns="45720" rIns="91440" bIns="45720" rtlCol="0" anchor="ctr"/>
          <a:lstStyle>
            <a:lvl1pPr algn="r">
              <a:defRPr sz="900">
                <a:solidFill>
                  <a:schemeClr val="tx1">
                    <a:tint val="75000"/>
                  </a:schemeClr>
                </a:solidFill>
              </a:defRPr>
            </a:lvl1pPr>
          </a:lstStyle>
          <a:p>
            <a:pPr>
              <a:defRPr/>
            </a:pPr>
            <a:endParaRPr lang="en-US"/>
          </a:p>
        </p:txBody>
      </p:sp>
      <p:sp>
        <p:nvSpPr>
          <p:cNvPr id="5" name="Footer Placeholder 4"/>
          <p:cNvSpPr>
            <a:spLocks noGrp="1"/>
          </p:cNvSpPr>
          <p:nvPr>
            <p:ph type="ftr" sz="quarter" idx="3"/>
          </p:nvPr>
        </p:nvSpPr>
        <p:spPr>
          <a:xfrm>
            <a:off x="2185217" y="6135810"/>
            <a:ext cx="6431049" cy="365125"/>
          </a:xfrm>
          <a:prstGeom prst="rect">
            <a:avLst/>
          </a:prstGeom>
        </p:spPr>
        <p:txBody>
          <a:bodyPr vert="horz" lIns="91440" tIns="45720" rIns="91440" bIns="45720" rtlCol="0" anchor="ctr"/>
          <a:lstStyle>
            <a:lvl1pPr algn="l">
              <a:defRPr sz="900">
                <a:solidFill>
                  <a:schemeClr val="tx1">
                    <a:tint val="75000"/>
                  </a:schemeClr>
                </a:solidFill>
              </a:defRPr>
            </a:lvl1pPr>
          </a:lstStyle>
          <a:p>
            <a:pPr>
              <a:defRPr/>
            </a:pPr>
            <a:endParaRPr lang="en-US"/>
          </a:p>
        </p:txBody>
      </p:sp>
      <p:sp>
        <p:nvSpPr>
          <p:cNvPr id="6" name="Slide Number Placeholder 5"/>
          <p:cNvSpPr>
            <a:spLocks noGrp="1"/>
          </p:cNvSpPr>
          <p:nvPr>
            <p:ph type="sldNum" sz="quarter" idx="4"/>
          </p:nvPr>
        </p:nvSpPr>
        <p:spPr bwMode="gray">
          <a:xfrm>
            <a:off x="575132" y="787784"/>
            <a:ext cx="658100" cy="365125"/>
          </a:xfrm>
          <a:prstGeom prst="rect">
            <a:avLst/>
          </a:prstGeom>
        </p:spPr>
        <p:txBody>
          <a:bodyPr vert="horz" lIns="91440" tIns="45720" rIns="91440" bIns="45720" rtlCol="0" anchor="ctr"/>
          <a:lstStyle>
            <a:lvl1pPr algn="r">
              <a:defRPr sz="2000">
                <a:solidFill>
                  <a:srgbClr val="FEFFFF"/>
                </a:solidFill>
              </a:defRPr>
            </a:lvl1pPr>
          </a:lstStyle>
          <a:p>
            <a:pPr>
              <a:defRPr/>
            </a:pPr>
            <a:fld id="{527194F8-5F7D-4DEF-AC5D-B454AB5C27E6}" type="slidenum">
              <a:rPr lang="en-US" altLang="en-US" smtClean="0"/>
              <a:pPr>
                <a:defRPr/>
              </a:pPr>
              <a:t>‹#›</a:t>
            </a:fld>
            <a:endParaRPr lang="en-US" altLang="en-US"/>
          </a:p>
        </p:txBody>
      </p:sp>
    </p:spTree>
    <p:extLst>
      <p:ext uri="{BB962C8B-B14F-4D97-AF65-F5344CB8AC3E}">
        <p14:creationId xmlns:p14="http://schemas.microsoft.com/office/powerpoint/2010/main" val="1956625433"/>
      </p:ext>
    </p:extLst>
  </p:cSld>
  <p:clrMap bg1="lt1" tx1="dk1" bg2="lt2" tx2="dk2" accent1="accent1" accent2="accent2" accent3="accent3" accent4="accent4" accent5="accent5" accent6="accent6" hlink="hlink" folHlink="folHlink"/>
  <p:sldLayoutIdLst>
    <p:sldLayoutId id="2147483839" r:id="rId1"/>
    <p:sldLayoutId id="2147483840" r:id="rId2"/>
    <p:sldLayoutId id="2147483841" r:id="rId3"/>
    <p:sldLayoutId id="2147483842" r:id="rId4"/>
    <p:sldLayoutId id="2147483843" r:id="rId5"/>
    <p:sldLayoutId id="2147483844" r:id="rId6"/>
    <p:sldLayoutId id="2147483845" r:id="rId7"/>
    <p:sldLayoutId id="2147483846" r:id="rId8"/>
    <p:sldLayoutId id="2147483847" r:id="rId9"/>
    <p:sldLayoutId id="2147483848" r:id="rId10"/>
    <p:sldLayoutId id="2147483849" r:id="rId11"/>
    <p:sldLayoutId id="2147483850" r:id="rId12"/>
    <p:sldLayoutId id="2147483851" r:id="rId13"/>
    <p:sldLayoutId id="2147483852" r:id="rId14"/>
    <p:sldLayoutId id="2147483853" r:id="rId15"/>
    <p:sldLayoutId id="2147483854" r:id="rId16"/>
    <p:sldLayoutId id="2147483855" r:id="rId17"/>
    <p:sldLayoutId id="2147483856" r:id="rId18"/>
    <p:sldLayoutId id="2147483857" r:id="rId19"/>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0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4.xml"/><Relationship Id="rId1" Type="http://schemas.openxmlformats.org/officeDocument/2006/relationships/slideLayout" Target="../slideLayouts/slideLayout17.xml"/></Relationships>
</file>

<file path=ppt/slides/_rels/slide10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8.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8.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8.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7.xml"/><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8.xml"/></Relationships>
</file>

<file path=ppt/slides/_rels/slide12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image" Target="../media/image5.wmf"/><Relationship Id="rId1" Type="http://schemas.openxmlformats.org/officeDocument/2006/relationships/slideLayout" Target="../slideLayouts/slideLayout19.xml"/><Relationship Id="rId4" Type="http://schemas.openxmlformats.org/officeDocument/2006/relationships/image" Target="../media/image7.wmf"/></Relationships>
</file>

<file path=ppt/slides/_rels/slide1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wmf"/><Relationship Id="rId1" Type="http://schemas.openxmlformats.org/officeDocument/2006/relationships/slideLayout" Target="../slideLayouts/slideLayout19.xml"/><Relationship Id="rId6" Type="http://schemas.openxmlformats.org/officeDocument/2006/relationships/image" Target="../media/image12.gif"/><Relationship Id="rId5" Type="http://schemas.openxmlformats.org/officeDocument/2006/relationships/image" Target="../media/image11.jpeg"/><Relationship Id="rId4" Type="http://schemas.openxmlformats.org/officeDocument/2006/relationships/image" Target="../media/image10.wmf"/></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3" Type="http://schemas.openxmlformats.org/officeDocument/2006/relationships/image" Target="../media/image16.wmf"/><Relationship Id="rId2" Type="http://schemas.openxmlformats.org/officeDocument/2006/relationships/image" Target="../media/image15.jpeg"/><Relationship Id="rId1" Type="http://schemas.openxmlformats.org/officeDocument/2006/relationships/slideLayout" Target="../slideLayouts/slideLayout18.xml"/><Relationship Id="rId6" Type="http://schemas.openxmlformats.org/officeDocument/2006/relationships/image" Target="../media/image18.jpeg"/><Relationship Id="rId5" Type="http://schemas.openxmlformats.org/officeDocument/2006/relationships/hyperlink" Target="http://images.google.com/imgres?imgurl=http://www.aperfectworld.org/clipart/communications/transmitter.gif&amp;imgrefurl=http://www.aperfectworld.org/communications.htm&amp;h=184&amp;w=158&amp;sz=10&amp;tbnid=0fM59eH1DFUJ:&amp;tbnh=96&amp;tbnw=82&amp;hl=en&amp;start=8&amp;prev=/images?q=transmitter&amp;hl=en&amp;lr=&amp;sa=N" TargetMode="External"/><Relationship Id="rId4" Type="http://schemas.openxmlformats.org/officeDocument/2006/relationships/image" Target="../media/image17.jpe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1.wmf"/><Relationship Id="rId2" Type="http://schemas.openxmlformats.org/officeDocument/2006/relationships/image" Target="../media/image20.wm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3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6.w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4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17.xml"/></Relationships>
</file>

<file path=ppt/slides/_rels/slide4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8.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8.xml"/></Relationships>
</file>

<file path=ppt/slides/_rels/slide6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8.xml"/></Relationships>
</file>

<file path=ppt/slides/_rels/slide7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1.xml"/><Relationship Id="rId1" Type="http://schemas.openxmlformats.org/officeDocument/2006/relationships/slideLayout" Target="../slideLayouts/slideLayout1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8.xml"/></Relationships>
</file>

<file path=ppt/slides/_rels/slide9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8.xml"/></Relationships>
</file>

<file path=ppt/slides/_rels/slide9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8.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9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7.xml"/></Relationships>
</file>

<file path=ppt/slides/_rels/slide9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3.xml"/><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306574-1D7E-8612-4EB4-14751155A779}"/>
              </a:ext>
            </a:extLst>
          </p:cNvPr>
          <p:cNvSpPr>
            <a:spLocks noGrp="1"/>
          </p:cNvSpPr>
          <p:nvPr>
            <p:ph type="ctrTitle"/>
          </p:nvPr>
        </p:nvSpPr>
        <p:spPr>
          <a:xfrm>
            <a:off x="1257300" y="762000"/>
            <a:ext cx="7425507" cy="2262781"/>
          </a:xfrm>
        </p:spPr>
        <p:txBody>
          <a:bodyPr/>
          <a:lstStyle/>
          <a:p>
            <a:pPr>
              <a:defRPr/>
            </a:pPr>
            <a:r>
              <a:rPr lang="en-US" dirty="0">
                <a:solidFill>
                  <a:schemeClr val="accent5">
                    <a:lumMod val="25000"/>
                  </a:schemeClr>
                </a:solidFill>
              </a:rPr>
              <a:t>COMMUNICATION SKILLS</a:t>
            </a:r>
          </a:p>
        </p:txBody>
      </p:sp>
      <p:sp>
        <p:nvSpPr>
          <p:cNvPr id="9219" name="Subtitle 4">
            <a:extLst>
              <a:ext uri="{FF2B5EF4-FFF2-40B4-BE49-F238E27FC236}">
                <a16:creationId xmlns:a16="http://schemas.microsoft.com/office/drawing/2014/main" id="{96F8599D-216E-A556-BF75-6B450FF5834E}"/>
              </a:ext>
            </a:extLst>
          </p:cNvPr>
          <p:cNvSpPr>
            <a:spLocks noGrp="1" noChangeArrowheads="1"/>
          </p:cNvSpPr>
          <p:nvPr>
            <p:ph type="subTitle" idx="1"/>
          </p:nvPr>
        </p:nvSpPr>
        <p:spPr>
          <a:xfrm>
            <a:off x="1638300" y="3429000"/>
            <a:ext cx="7867650" cy="2971800"/>
          </a:xfrm>
        </p:spPr>
        <p:txBody>
          <a:bodyPr>
            <a:normAutofit fontScale="92500" lnSpcReduction="20000"/>
          </a:bodyPr>
          <a:lstStyle/>
          <a:p>
            <a:endParaRPr lang="en-US" altLang="en-US" sz="2000" dirty="0"/>
          </a:p>
          <a:p>
            <a:r>
              <a:rPr lang="en-US" altLang="en-US" sz="2000" b="1" dirty="0"/>
              <a:t>UNIT CODE:  </a:t>
            </a:r>
            <a:r>
              <a:rPr lang="en-US" altLang="en-US" sz="2000" dirty="0"/>
              <a:t>MED/CU/HSS/BC/01/4/A</a:t>
            </a:r>
          </a:p>
          <a:p>
            <a:endParaRPr lang="en-US" altLang="en-US" sz="2000" dirty="0"/>
          </a:p>
          <a:p>
            <a:endParaRPr lang="en-US" altLang="en-US" sz="2000" dirty="0"/>
          </a:p>
          <a:p>
            <a:endParaRPr lang="en-US" altLang="en-US" sz="2000" dirty="0"/>
          </a:p>
          <a:p>
            <a:endParaRPr lang="en-US" altLang="en-US" sz="2000" dirty="0"/>
          </a:p>
          <a:p>
            <a:r>
              <a:rPr lang="en-US" altLang="en-US" sz="2000" dirty="0"/>
              <a:t>                                                                            By:</a:t>
            </a:r>
          </a:p>
          <a:p>
            <a:r>
              <a:rPr lang="en-US" altLang="en-US" sz="2000" dirty="0"/>
              <a:t>                                                                           Ms. Faith Nandasaba</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02798-0490-0313-9A86-688C1FFAF202}"/>
              </a:ext>
            </a:extLst>
          </p:cNvPr>
          <p:cNvSpPr>
            <a:spLocks noGrp="1"/>
          </p:cNvSpPr>
          <p:nvPr>
            <p:ph type="title"/>
          </p:nvPr>
        </p:nvSpPr>
        <p:spPr/>
        <p:txBody>
          <a:bodyPr/>
          <a:lstStyle/>
          <a:p>
            <a:r>
              <a:rPr lang="en-US" dirty="0"/>
              <a:t>Communication Goals</a:t>
            </a:r>
          </a:p>
        </p:txBody>
      </p:sp>
      <p:sp>
        <p:nvSpPr>
          <p:cNvPr id="3" name="Text Placeholder 2">
            <a:extLst>
              <a:ext uri="{FF2B5EF4-FFF2-40B4-BE49-F238E27FC236}">
                <a16:creationId xmlns:a16="http://schemas.microsoft.com/office/drawing/2014/main" id="{3D355061-519C-9D76-147D-9AD8F23006BD}"/>
              </a:ext>
            </a:extLst>
          </p:cNvPr>
          <p:cNvSpPr>
            <a:spLocks noGrp="1"/>
          </p:cNvSpPr>
          <p:nvPr>
            <p:ph type="body" sz="half" idx="1"/>
          </p:nvPr>
        </p:nvSpPr>
        <p:spPr>
          <a:xfrm>
            <a:off x="1714500" y="1905000"/>
            <a:ext cx="5410200" cy="4114800"/>
          </a:xfrm>
        </p:spPr>
        <p:txBody>
          <a:bodyPr/>
          <a:lstStyle/>
          <a:p>
            <a:r>
              <a:rPr lang="en-US" dirty="0"/>
              <a:t>To change behavior</a:t>
            </a:r>
          </a:p>
          <a:p>
            <a:r>
              <a:rPr lang="en-US" dirty="0"/>
              <a:t>To get action</a:t>
            </a:r>
          </a:p>
          <a:p>
            <a:r>
              <a:rPr lang="en-US" dirty="0"/>
              <a:t>To ensure understanding</a:t>
            </a:r>
          </a:p>
          <a:p>
            <a:r>
              <a:rPr lang="en-US" dirty="0"/>
              <a:t>To persuade</a:t>
            </a:r>
          </a:p>
          <a:p>
            <a:r>
              <a:rPr lang="en-US" dirty="0"/>
              <a:t>To get and give information</a:t>
            </a:r>
          </a:p>
        </p:txBody>
      </p:sp>
    </p:spTree>
    <p:extLst>
      <p:ext uri="{BB962C8B-B14F-4D97-AF65-F5344CB8AC3E}">
        <p14:creationId xmlns:p14="http://schemas.microsoft.com/office/powerpoint/2010/main" val="166303053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EB504-30A6-2466-62E7-E9A42E184524}"/>
              </a:ext>
            </a:extLst>
          </p:cNvPr>
          <p:cNvSpPr>
            <a:spLocks noGrp="1"/>
          </p:cNvSpPr>
          <p:nvPr>
            <p:ph type="title"/>
          </p:nvPr>
        </p:nvSpPr>
        <p:spPr/>
        <p:txBody>
          <a:bodyPr/>
          <a:lstStyle/>
          <a:p>
            <a:r>
              <a:rPr lang="en-US" dirty="0"/>
              <a:t>Telephone Handling</a:t>
            </a:r>
          </a:p>
        </p:txBody>
      </p:sp>
      <p:sp>
        <p:nvSpPr>
          <p:cNvPr id="3" name="Content Placeholder 2">
            <a:extLst>
              <a:ext uri="{FF2B5EF4-FFF2-40B4-BE49-F238E27FC236}">
                <a16:creationId xmlns:a16="http://schemas.microsoft.com/office/drawing/2014/main" id="{1CDFC260-94C0-2215-E93C-FDB1BF6D4453}"/>
              </a:ext>
            </a:extLst>
          </p:cNvPr>
          <p:cNvSpPr>
            <a:spLocks noGrp="1"/>
          </p:cNvSpPr>
          <p:nvPr>
            <p:ph idx="1"/>
          </p:nvPr>
        </p:nvSpPr>
        <p:spPr>
          <a:xfrm>
            <a:off x="1714500" y="1828800"/>
            <a:ext cx="8305800" cy="4114800"/>
          </a:xfrm>
        </p:spPr>
        <p:txBody>
          <a:bodyPr/>
          <a:lstStyle/>
          <a:p>
            <a:r>
              <a:rPr lang="en-US" sz="2800" dirty="0"/>
              <a:t>Preparing for the Call: every successful telephone conversation starts before the handset is even lifted.</a:t>
            </a:r>
          </a:p>
          <a:p>
            <a:pPr marL="0" indent="0">
              <a:buNone/>
            </a:pPr>
            <a:endParaRPr lang="en-US" sz="2800" dirty="0"/>
          </a:p>
          <a:p>
            <a:pPr marL="0" indent="0">
              <a:buNone/>
            </a:pPr>
            <a:r>
              <a:rPr lang="en-US" sz="2800" dirty="0"/>
              <a:t>Here’s how you can lay the groundwork for a productive call:</a:t>
            </a:r>
          </a:p>
          <a:p>
            <a:pPr marL="0" indent="0">
              <a:buNone/>
            </a:pPr>
            <a:r>
              <a:rPr lang="en-US" sz="2800" dirty="0"/>
              <a:t>    </a:t>
            </a:r>
            <a:endParaRPr lang="en-US" dirty="0"/>
          </a:p>
        </p:txBody>
      </p:sp>
    </p:spTree>
    <p:extLst>
      <p:ext uri="{BB962C8B-B14F-4D97-AF65-F5344CB8AC3E}">
        <p14:creationId xmlns:p14="http://schemas.microsoft.com/office/powerpoint/2010/main" val="152852458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A5792E-AC74-3638-FC6C-AEDB0703A4F4}"/>
              </a:ext>
            </a:extLst>
          </p:cNvPr>
          <p:cNvSpPr>
            <a:spLocks noGrp="1"/>
          </p:cNvSpPr>
          <p:nvPr>
            <p:ph type="title"/>
          </p:nvPr>
        </p:nvSpPr>
        <p:spPr/>
        <p:txBody>
          <a:bodyPr/>
          <a:lstStyle/>
          <a:p>
            <a:r>
              <a:rPr lang="en-US" dirty="0"/>
              <a:t>Phone Skills</a:t>
            </a:r>
          </a:p>
        </p:txBody>
      </p:sp>
      <p:sp>
        <p:nvSpPr>
          <p:cNvPr id="3" name="Text Placeholder 2">
            <a:extLst>
              <a:ext uri="{FF2B5EF4-FFF2-40B4-BE49-F238E27FC236}">
                <a16:creationId xmlns:a16="http://schemas.microsoft.com/office/drawing/2014/main" id="{C54EC576-85D6-C1EC-7A81-996338AE0BEF}"/>
              </a:ext>
            </a:extLst>
          </p:cNvPr>
          <p:cNvSpPr>
            <a:spLocks noGrp="1"/>
          </p:cNvSpPr>
          <p:nvPr>
            <p:ph type="body" sz="half" idx="1"/>
          </p:nvPr>
        </p:nvSpPr>
        <p:spPr>
          <a:xfrm>
            <a:off x="419100" y="1066800"/>
            <a:ext cx="6477000" cy="4876800"/>
          </a:xfrm>
        </p:spPr>
        <p:txBody>
          <a:bodyPr>
            <a:normAutofit/>
          </a:bodyPr>
          <a:lstStyle/>
          <a:p>
            <a:pPr marL="0" indent="0">
              <a:buNone/>
            </a:pPr>
            <a:r>
              <a:rPr lang="en-US" sz="1800" b="1" dirty="0"/>
              <a:t>Before Dialing</a:t>
            </a:r>
          </a:p>
          <a:p>
            <a:r>
              <a:rPr lang="en-US" sz="1800" dirty="0"/>
              <a:t>Know your purpose: Be clear on why you are making the call. Is it to provide information, solve a problem, or make a decision? This clarity will guide the conversation.</a:t>
            </a:r>
          </a:p>
          <a:p>
            <a:r>
              <a:rPr lang="en-US" sz="1800" dirty="0"/>
              <a:t>Research: Gather all necessary information about the topic and the person you are calling. Being well-informed instills confidence and facilitates a smoother interaction.</a:t>
            </a:r>
          </a:p>
          <a:p>
            <a:r>
              <a:rPr lang="en-US" sz="1800" dirty="0"/>
              <a:t>Plan your call: Outline the points you need to cover and questions you need to ask. This keeps the conversation on track and efficient.</a:t>
            </a:r>
          </a:p>
          <a:p>
            <a:r>
              <a:rPr lang="en-US" sz="1800" dirty="0"/>
              <a:t>Environment: Ensure you are in a quiet place where you can speak and listen without distractions.</a:t>
            </a:r>
          </a:p>
          <a:p>
            <a:endParaRPr lang="en-US" dirty="0"/>
          </a:p>
        </p:txBody>
      </p:sp>
      <p:pic>
        <p:nvPicPr>
          <p:cNvPr id="5" name="Online Image Placeholder 4">
            <a:extLst>
              <a:ext uri="{FF2B5EF4-FFF2-40B4-BE49-F238E27FC236}">
                <a16:creationId xmlns:a16="http://schemas.microsoft.com/office/drawing/2014/main" id="{BA9D1C9B-BE55-902C-25F5-809AE2EC36AE}"/>
              </a:ext>
              <a:ext uri="{C183D7F6-B498-43B3-948B-1728B52AA6E4}">
                <adec:decorative xmlns:adec="http://schemas.microsoft.com/office/drawing/2017/decorative" val="1"/>
              </a:ext>
            </a:extLst>
          </p:cNvPr>
          <p:cNvPicPr>
            <a:picLocks noGrp="1" noChangeAspect="1"/>
          </p:cNvPicPr>
          <p:nvPr>
            <p:ph type="clipArt" sz="half" idx="2"/>
          </p:nvPr>
        </p:nvPicPr>
        <p:blipFill>
          <a:blip r:embed="rId2"/>
          <a:stretch>
            <a:fillRect/>
          </a:stretch>
        </p:blipFill>
        <p:spPr>
          <a:xfrm>
            <a:off x="6873240" y="3014662"/>
            <a:ext cx="2619375" cy="1743075"/>
          </a:xfrm>
          <a:prstGeom prst="rect">
            <a:avLst/>
          </a:prstGeom>
        </p:spPr>
      </p:pic>
    </p:spTree>
    <p:extLst>
      <p:ext uri="{BB962C8B-B14F-4D97-AF65-F5344CB8AC3E}">
        <p14:creationId xmlns:p14="http://schemas.microsoft.com/office/powerpoint/2010/main" val="70419342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E44D5E-760E-709A-A76C-B5734079BE84}"/>
              </a:ext>
            </a:extLst>
          </p:cNvPr>
          <p:cNvSpPr>
            <a:spLocks noGrp="1"/>
          </p:cNvSpPr>
          <p:nvPr>
            <p:ph type="title"/>
          </p:nvPr>
        </p:nvSpPr>
        <p:spPr>
          <a:xfrm>
            <a:off x="1028700" y="228600"/>
            <a:ext cx="7886700" cy="1527175"/>
          </a:xfrm>
        </p:spPr>
        <p:txBody>
          <a:bodyPr>
            <a:normAutofit fontScale="90000"/>
          </a:bodyPr>
          <a:lstStyle/>
          <a:p>
            <a:r>
              <a:rPr lang="en-US" sz="4000" dirty="0"/>
              <a:t>Techniques for a Positive and Productive Interaction</a:t>
            </a:r>
            <a:br>
              <a:rPr lang="en-US" sz="4000" dirty="0"/>
            </a:br>
            <a:endParaRPr lang="en-US" sz="4000" dirty="0"/>
          </a:p>
        </p:txBody>
      </p:sp>
      <p:sp>
        <p:nvSpPr>
          <p:cNvPr id="3" name="Text Placeholder 2">
            <a:extLst>
              <a:ext uri="{FF2B5EF4-FFF2-40B4-BE49-F238E27FC236}">
                <a16:creationId xmlns:a16="http://schemas.microsoft.com/office/drawing/2014/main" id="{E22265E1-59E9-7AA2-2758-78C738ACCC92}"/>
              </a:ext>
            </a:extLst>
          </p:cNvPr>
          <p:cNvSpPr>
            <a:spLocks noGrp="1"/>
          </p:cNvSpPr>
          <p:nvPr>
            <p:ph type="body" sz="half" idx="1"/>
          </p:nvPr>
        </p:nvSpPr>
        <p:spPr>
          <a:xfrm>
            <a:off x="800100" y="1447800"/>
            <a:ext cx="8801100" cy="5410200"/>
          </a:xfrm>
        </p:spPr>
        <p:txBody>
          <a:bodyPr>
            <a:normAutofit fontScale="92500" lnSpcReduction="10000"/>
          </a:bodyPr>
          <a:lstStyle/>
          <a:p>
            <a:pPr marL="0" indent="0">
              <a:buNone/>
            </a:pPr>
            <a:r>
              <a:rPr lang="en-US" sz="2400" b="1" dirty="0"/>
              <a:t>During the Call:</a:t>
            </a:r>
            <a:endParaRPr lang="en-US" sz="2400" dirty="0"/>
          </a:p>
          <a:p>
            <a:r>
              <a:rPr lang="en-US" sz="2400" dirty="0"/>
              <a:t>Professional Greeting: Start with a courteous greeting and self-identification. First impressions matter, even on the phone.</a:t>
            </a:r>
          </a:p>
          <a:p>
            <a:r>
              <a:rPr lang="en-US" sz="2400" dirty="0"/>
              <a:t>Clear Speech: Speak clearly and at an even pace.</a:t>
            </a:r>
          </a:p>
          <a:p>
            <a:r>
              <a:rPr lang="en-US" sz="2400" dirty="0"/>
              <a:t>Active Listening: Pay attention to the caller’s words and tone. Active listening can help you respond more effectively.</a:t>
            </a:r>
          </a:p>
          <a:p>
            <a:r>
              <a:rPr lang="en-US" sz="2400" dirty="0"/>
              <a:t>Empathy: Especially with adults, showing understanding and patience can help in building rapport and trust.</a:t>
            </a:r>
          </a:p>
          <a:p>
            <a:r>
              <a:rPr lang="en-US" sz="2400" dirty="0"/>
              <a:t>Stay Focused: Keep the conversation on topic. If the call strays, gently steer it back to the main points.</a:t>
            </a:r>
          </a:p>
          <a:p>
            <a:r>
              <a:rPr lang="en-US" sz="2400" dirty="0"/>
              <a:t>Take Notes: Jot down important points and follow-up actions. This will help you remember and act on them after the call ends.</a:t>
            </a:r>
          </a:p>
          <a:p>
            <a:endParaRPr lang="en-US" dirty="0"/>
          </a:p>
        </p:txBody>
      </p:sp>
    </p:spTree>
    <p:extLst>
      <p:ext uri="{BB962C8B-B14F-4D97-AF65-F5344CB8AC3E}">
        <p14:creationId xmlns:p14="http://schemas.microsoft.com/office/powerpoint/2010/main" val="94686998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72083-157A-8BC5-73E8-D7AA1CBDD2EB}"/>
              </a:ext>
            </a:extLst>
          </p:cNvPr>
          <p:cNvSpPr>
            <a:spLocks noGrp="1"/>
          </p:cNvSpPr>
          <p:nvPr>
            <p:ph type="title"/>
          </p:nvPr>
        </p:nvSpPr>
        <p:spPr/>
        <p:txBody>
          <a:bodyPr/>
          <a:lstStyle/>
          <a:p>
            <a:r>
              <a:rPr lang="en-US" dirty="0"/>
              <a:t>Ensuring Continuity and Closure</a:t>
            </a:r>
          </a:p>
        </p:txBody>
      </p:sp>
      <p:sp>
        <p:nvSpPr>
          <p:cNvPr id="3" name="Text Placeholder 2">
            <a:extLst>
              <a:ext uri="{FF2B5EF4-FFF2-40B4-BE49-F238E27FC236}">
                <a16:creationId xmlns:a16="http://schemas.microsoft.com/office/drawing/2014/main" id="{76A76826-0CFD-B60B-47EA-8ED22197FE81}"/>
              </a:ext>
            </a:extLst>
          </p:cNvPr>
          <p:cNvSpPr>
            <a:spLocks noGrp="1"/>
          </p:cNvSpPr>
          <p:nvPr>
            <p:ph type="body" sz="half" idx="1"/>
          </p:nvPr>
        </p:nvSpPr>
        <p:spPr>
          <a:xfrm>
            <a:off x="1257300" y="1143000"/>
            <a:ext cx="9257818" cy="5140325"/>
          </a:xfrm>
        </p:spPr>
        <p:txBody>
          <a:bodyPr>
            <a:normAutofit lnSpcReduction="10000"/>
          </a:bodyPr>
          <a:lstStyle/>
          <a:p>
            <a:pPr marL="0" indent="0">
              <a:buNone/>
            </a:pPr>
            <a:r>
              <a:rPr lang="en-US" sz="2400" dirty="0"/>
              <a:t>After the Call</a:t>
            </a:r>
          </a:p>
          <a:p>
            <a:r>
              <a:rPr lang="en-US" sz="2400" dirty="0"/>
              <a:t>Summarize: Before ending the call, summarize the key points and any agreed-upon actions to ensure mutual understanding.</a:t>
            </a:r>
          </a:p>
          <a:p>
            <a:r>
              <a:rPr lang="en-US" sz="2400" dirty="0"/>
              <a:t>Express Gratitude: Thank the person for their time. Courtesy goes a long way in maintaining a positive relationship.</a:t>
            </a:r>
          </a:p>
          <a:p>
            <a:r>
              <a:rPr lang="en-US" sz="2400" dirty="0"/>
              <a:t>Action Items: Follow through on any commitments you made during the call promptly.</a:t>
            </a:r>
          </a:p>
          <a:p>
            <a:r>
              <a:rPr lang="en-US" sz="2400" dirty="0"/>
              <a:t>Record Keeping: Keep notes or a call log, especially if the call involved important decisions or educational instructions.</a:t>
            </a:r>
          </a:p>
          <a:p>
            <a:r>
              <a:rPr lang="en-US" sz="2400" dirty="0"/>
              <a:t>Feedback: If appropriate, invite feedback on the call to improve future communications.</a:t>
            </a:r>
          </a:p>
          <a:p>
            <a:endParaRPr lang="en-US" dirty="0"/>
          </a:p>
        </p:txBody>
      </p:sp>
    </p:spTree>
    <p:extLst>
      <p:ext uri="{BB962C8B-B14F-4D97-AF65-F5344CB8AC3E}">
        <p14:creationId xmlns:p14="http://schemas.microsoft.com/office/powerpoint/2010/main" val="124679882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2F0D73-C7E3-E9D2-21F0-700C42DA5C97}"/>
              </a:ext>
            </a:extLst>
          </p:cNvPr>
          <p:cNvSpPr>
            <a:spLocks noGrp="1"/>
          </p:cNvSpPr>
          <p:nvPr>
            <p:ph type="title"/>
          </p:nvPr>
        </p:nvSpPr>
        <p:spPr/>
        <p:txBody>
          <a:bodyPr/>
          <a:lstStyle/>
          <a:p>
            <a:r>
              <a:rPr lang="en-US" dirty="0"/>
              <a:t>Demonstrate phone skills</a:t>
            </a:r>
          </a:p>
        </p:txBody>
      </p:sp>
      <p:sp>
        <p:nvSpPr>
          <p:cNvPr id="3" name="Text Placeholder 2">
            <a:extLst>
              <a:ext uri="{FF2B5EF4-FFF2-40B4-BE49-F238E27FC236}">
                <a16:creationId xmlns:a16="http://schemas.microsoft.com/office/drawing/2014/main" id="{33B11C61-3B03-A71D-60E4-A5B5FFAADB85}"/>
              </a:ext>
            </a:extLst>
          </p:cNvPr>
          <p:cNvSpPr>
            <a:spLocks noGrp="1"/>
          </p:cNvSpPr>
          <p:nvPr>
            <p:ph type="body" sz="half" idx="1"/>
          </p:nvPr>
        </p:nvSpPr>
        <p:spPr>
          <a:xfrm>
            <a:off x="1714500" y="1905000"/>
            <a:ext cx="6477000" cy="4114800"/>
          </a:xfrm>
        </p:spPr>
        <p:txBody>
          <a:bodyPr/>
          <a:lstStyle/>
          <a:p>
            <a:pPr marL="0" indent="0">
              <a:buNone/>
            </a:pPr>
            <a:r>
              <a:rPr lang="en-US" sz="2800" b="1" dirty="0"/>
              <a:t>Activity</a:t>
            </a:r>
            <a:r>
              <a:rPr lang="en-US" sz="2800" dirty="0"/>
              <a:t>- Role play</a:t>
            </a:r>
          </a:p>
          <a:p>
            <a:pPr marL="0" indent="0">
              <a:buNone/>
            </a:pPr>
            <a:endParaRPr lang="en-US" dirty="0"/>
          </a:p>
        </p:txBody>
      </p:sp>
      <p:pic>
        <p:nvPicPr>
          <p:cNvPr id="4" name="Picture 3">
            <a:extLst>
              <a:ext uri="{FF2B5EF4-FFF2-40B4-BE49-F238E27FC236}">
                <a16:creationId xmlns:a16="http://schemas.microsoft.com/office/drawing/2014/main" id="{E9F596F5-EA55-D002-45B4-F0AD8CFA53B5}"/>
              </a:ext>
            </a:extLst>
          </p:cNvPr>
          <p:cNvPicPr>
            <a:picLocks noChangeAspect="1"/>
          </p:cNvPicPr>
          <p:nvPr/>
        </p:nvPicPr>
        <p:blipFill>
          <a:blip r:embed="rId3"/>
          <a:stretch>
            <a:fillRect/>
          </a:stretch>
        </p:blipFill>
        <p:spPr>
          <a:xfrm>
            <a:off x="1028700" y="2438400"/>
            <a:ext cx="7162800" cy="4114800"/>
          </a:xfrm>
          <a:prstGeom prst="rect">
            <a:avLst/>
          </a:prstGeom>
        </p:spPr>
      </p:pic>
    </p:spTree>
    <p:extLst>
      <p:ext uri="{BB962C8B-B14F-4D97-AF65-F5344CB8AC3E}">
        <p14:creationId xmlns:p14="http://schemas.microsoft.com/office/powerpoint/2010/main" val="336002151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Title 1">
            <a:extLst>
              <a:ext uri="{FF2B5EF4-FFF2-40B4-BE49-F238E27FC236}">
                <a16:creationId xmlns:a16="http://schemas.microsoft.com/office/drawing/2014/main" id="{1D8EBE9F-B057-C7B5-6C98-3023E8AF26D4}"/>
              </a:ext>
            </a:extLst>
          </p:cNvPr>
          <p:cNvSpPr>
            <a:spLocks noGrp="1" noChangeArrowheads="1"/>
          </p:cNvSpPr>
          <p:nvPr>
            <p:ph type="title"/>
          </p:nvPr>
        </p:nvSpPr>
        <p:spPr/>
        <p:txBody>
          <a:bodyPr/>
          <a:lstStyle/>
          <a:p>
            <a:r>
              <a:rPr lang="en-US" altLang="en-US"/>
              <a:t>Workplace discussions</a:t>
            </a:r>
          </a:p>
        </p:txBody>
      </p:sp>
      <p:sp>
        <p:nvSpPr>
          <p:cNvPr id="3" name="Content Placeholder 2">
            <a:extLst>
              <a:ext uri="{FF2B5EF4-FFF2-40B4-BE49-F238E27FC236}">
                <a16:creationId xmlns:a16="http://schemas.microsoft.com/office/drawing/2014/main" id="{2E8FBCC2-FF61-BC5C-9088-20AEBF93501C}"/>
              </a:ext>
            </a:extLst>
          </p:cNvPr>
          <p:cNvSpPr>
            <a:spLocks noGrp="1"/>
          </p:cNvSpPr>
          <p:nvPr>
            <p:ph sz="half" idx="2"/>
          </p:nvPr>
        </p:nvSpPr>
        <p:spPr>
          <a:xfrm>
            <a:off x="5512201" y="1907894"/>
            <a:ext cx="3867150" cy="3807106"/>
          </a:xfrm>
        </p:spPr>
        <p:txBody>
          <a:bodyPr/>
          <a:lstStyle/>
          <a:p>
            <a:pPr>
              <a:defRPr/>
            </a:pPr>
            <a:r>
              <a:rPr lang="en-US" dirty="0"/>
              <a:t>What are some of the work place discussions you know?</a:t>
            </a:r>
          </a:p>
        </p:txBody>
      </p:sp>
      <p:pic>
        <p:nvPicPr>
          <p:cNvPr id="4" name="Picture 3">
            <a:extLst>
              <a:ext uri="{FF2B5EF4-FFF2-40B4-BE49-F238E27FC236}">
                <a16:creationId xmlns:a16="http://schemas.microsoft.com/office/drawing/2014/main" id="{A11BC8A7-DC27-492D-0D98-8D875F92E540}"/>
              </a:ext>
            </a:extLst>
          </p:cNvPr>
          <p:cNvPicPr>
            <a:picLocks noChangeAspect="1"/>
          </p:cNvPicPr>
          <p:nvPr/>
        </p:nvPicPr>
        <p:blipFill>
          <a:blip r:embed="rId2"/>
          <a:stretch>
            <a:fillRect/>
          </a:stretch>
        </p:blipFill>
        <p:spPr>
          <a:xfrm>
            <a:off x="1943100" y="1937795"/>
            <a:ext cx="3060300" cy="3124200"/>
          </a:xfrm>
          <a:prstGeom prst="rect">
            <a:avLst/>
          </a:prstGeom>
        </p:spPr>
      </p:pic>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F01DCB9-550F-F052-0E4B-ACF82349E954}"/>
              </a:ext>
            </a:extLst>
          </p:cNvPr>
          <p:cNvSpPr>
            <a:spLocks noGrp="1"/>
          </p:cNvSpPr>
          <p:nvPr>
            <p:ph type="title"/>
          </p:nvPr>
        </p:nvSpPr>
        <p:spPr/>
        <p:txBody>
          <a:bodyPr>
            <a:normAutofit fontScale="90000"/>
          </a:bodyPr>
          <a:lstStyle/>
          <a:p>
            <a:br>
              <a:rPr lang="en-US" dirty="0"/>
            </a:br>
            <a:br>
              <a:rPr lang="en-US" dirty="0"/>
            </a:br>
            <a:r>
              <a:rPr lang="en-US" dirty="0"/>
              <a:t>How to establish work boundaries</a:t>
            </a:r>
            <a:br>
              <a:rPr lang="en-US" dirty="0"/>
            </a:br>
            <a:br>
              <a:rPr lang="en-US" dirty="0"/>
            </a:br>
            <a:endParaRPr lang="en-US" dirty="0"/>
          </a:p>
        </p:txBody>
      </p:sp>
      <p:sp>
        <p:nvSpPr>
          <p:cNvPr id="4" name="Text Placeholder 3">
            <a:extLst>
              <a:ext uri="{FF2B5EF4-FFF2-40B4-BE49-F238E27FC236}">
                <a16:creationId xmlns:a16="http://schemas.microsoft.com/office/drawing/2014/main" id="{4A629BB0-0D73-DF3F-EB99-D1A6542A6772}"/>
              </a:ext>
            </a:extLst>
          </p:cNvPr>
          <p:cNvSpPr>
            <a:spLocks noGrp="1"/>
          </p:cNvSpPr>
          <p:nvPr>
            <p:ph type="body" sz="half" idx="1"/>
          </p:nvPr>
        </p:nvSpPr>
        <p:spPr>
          <a:xfrm>
            <a:off x="1714500" y="1905000"/>
            <a:ext cx="7772400" cy="3235326"/>
          </a:xfrm>
        </p:spPr>
        <p:txBody>
          <a:bodyPr>
            <a:normAutofit lnSpcReduction="10000"/>
          </a:bodyPr>
          <a:lstStyle/>
          <a:p>
            <a:pPr marL="0" indent="0">
              <a:buNone/>
            </a:pPr>
            <a:r>
              <a:rPr lang="en-US" sz="2800" b="1" dirty="0"/>
              <a:t>Activity</a:t>
            </a:r>
            <a:r>
              <a:rPr lang="en-US" sz="2800" dirty="0"/>
              <a:t>- Role play</a:t>
            </a:r>
          </a:p>
          <a:p>
            <a:pPr marL="0" indent="0">
              <a:buNone/>
            </a:pPr>
            <a:endParaRPr lang="en-US" sz="2800" dirty="0"/>
          </a:p>
          <a:p>
            <a:pPr marL="0" indent="0">
              <a:buNone/>
            </a:pPr>
            <a:r>
              <a:rPr lang="en-US" sz="2800" dirty="0"/>
              <a:t>Objective is to provide a safe space for trainees to practice assertiveness and strengthen their boundary-setting skills.</a:t>
            </a:r>
            <a:br>
              <a:rPr lang="en-US" sz="2800" dirty="0"/>
            </a:br>
            <a:r>
              <a:rPr lang="en-US" sz="2800" dirty="0"/>
              <a:t> </a:t>
            </a:r>
            <a:br>
              <a:rPr lang="en-US" sz="2800" dirty="0"/>
            </a:br>
            <a:endParaRPr lang="en-US" sz="2800" dirty="0"/>
          </a:p>
        </p:txBody>
      </p:sp>
    </p:spTree>
    <p:extLst>
      <p:ext uri="{BB962C8B-B14F-4D97-AF65-F5344CB8AC3E}">
        <p14:creationId xmlns:p14="http://schemas.microsoft.com/office/powerpoint/2010/main" val="114597772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10A119-8E51-66E1-427B-53677CEF474A}"/>
              </a:ext>
            </a:extLst>
          </p:cNvPr>
          <p:cNvSpPr>
            <a:spLocks noGrp="1"/>
          </p:cNvSpPr>
          <p:nvPr>
            <p:ph type="title"/>
          </p:nvPr>
        </p:nvSpPr>
        <p:spPr/>
        <p:txBody>
          <a:bodyPr/>
          <a:lstStyle/>
          <a:p>
            <a:r>
              <a:rPr lang="en-US" dirty="0"/>
              <a:t>Lead workplace discussion </a:t>
            </a:r>
          </a:p>
        </p:txBody>
      </p:sp>
      <p:sp>
        <p:nvSpPr>
          <p:cNvPr id="3" name="Text Placeholder 2">
            <a:extLst>
              <a:ext uri="{FF2B5EF4-FFF2-40B4-BE49-F238E27FC236}">
                <a16:creationId xmlns:a16="http://schemas.microsoft.com/office/drawing/2014/main" id="{5FE94F66-405E-A3D1-9502-BDFC60B24600}"/>
              </a:ext>
            </a:extLst>
          </p:cNvPr>
          <p:cNvSpPr>
            <a:spLocks noGrp="1"/>
          </p:cNvSpPr>
          <p:nvPr>
            <p:ph sz="half" idx="1"/>
          </p:nvPr>
        </p:nvSpPr>
        <p:spPr/>
        <p:txBody>
          <a:bodyPr/>
          <a:lstStyle/>
          <a:p>
            <a:pPr marL="0" indent="0">
              <a:buNone/>
            </a:pPr>
            <a:r>
              <a:rPr lang="en-US" dirty="0"/>
              <a:t>Activity- Roleplay</a:t>
            </a:r>
          </a:p>
          <a:p>
            <a:r>
              <a:rPr lang="en-US" dirty="0"/>
              <a:t>Coordination meetings  </a:t>
            </a:r>
          </a:p>
          <a:p>
            <a:r>
              <a:rPr lang="en-US" dirty="0"/>
              <a:t>Toolbox discussion  </a:t>
            </a:r>
          </a:p>
          <a:p>
            <a:r>
              <a:rPr lang="en-US" dirty="0"/>
              <a:t>Peer-to-peer discussion </a:t>
            </a:r>
          </a:p>
        </p:txBody>
      </p:sp>
      <p:sp>
        <p:nvSpPr>
          <p:cNvPr id="4" name="Content Placeholder 3">
            <a:extLst>
              <a:ext uri="{FF2B5EF4-FFF2-40B4-BE49-F238E27FC236}">
                <a16:creationId xmlns:a16="http://schemas.microsoft.com/office/drawing/2014/main" id="{CB8AA86E-02A8-D639-8CE9-E0443F7048BB}"/>
              </a:ext>
            </a:extLst>
          </p:cNvPr>
          <p:cNvSpPr>
            <a:spLocks noGrp="1"/>
          </p:cNvSpPr>
          <p:nvPr>
            <p:ph sz="half" idx="2"/>
          </p:nvPr>
        </p:nvSpPr>
        <p:spPr/>
        <p:txBody>
          <a:bodyPr/>
          <a:lstStyle/>
          <a:p>
            <a:endParaRPr lang="en-US" dirty="0"/>
          </a:p>
        </p:txBody>
      </p:sp>
    </p:spTree>
    <p:extLst>
      <p:ext uri="{BB962C8B-B14F-4D97-AF65-F5344CB8AC3E}">
        <p14:creationId xmlns:p14="http://schemas.microsoft.com/office/powerpoint/2010/main" val="105545250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E04347-4A25-BC81-1BB9-7A5ED5373AF3}"/>
              </a:ext>
            </a:extLst>
          </p:cNvPr>
          <p:cNvSpPr>
            <a:spLocks noGrp="1"/>
          </p:cNvSpPr>
          <p:nvPr>
            <p:ph type="title"/>
          </p:nvPr>
        </p:nvSpPr>
        <p:spPr/>
        <p:txBody>
          <a:bodyPr/>
          <a:lstStyle/>
          <a:p>
            <a:r>
              <a:rPr lang="en-US" dirty="0"/>
              <a:t>Coordination meetings </a:t>
            </a:r>
          </a:p>
        </p:txBody>
      </p:sp>
      <p:sp>
        <p:nvSpPr>
          <p:cNvPr id="3" name="Text Placeholder 2">
            <a:extLst>
              <a:ext uri="{FF2B5EF4-FFF2-40B4-BE49-F238E27FC236}">
                <a16:creationId xmlns:a16="http://schemas.microsoft.com/office/drawing/2014/main" id="{BCBB74C3-3A88-1330-1A28-4FD476C2F07E}"/>
              </a:ext>
            </a:extLst>
          </p:cNvPr>
          <p:cNvSpPr>
            <a:spLocks noGrp="1"/>
          </p:cNvSpPr>
          <p:nvPr>
            <p:ph type="body" sz="half" idx="1"/>
          </p:nvPr>
        </p:nvSpPr>
        <p:spPr>
          <a:xfrm>
            <a:off x="1714500" y="1905000"/>
            <a:ext cx="7620000" cy="4114800"/>
          </a:xfrm>
        </p:spPr>
        <p:txBody>
          <a:bodyPr>
            <a:normAutofit/>
          </a:bodyPr>
          <a:lstStyle/>
          <a:p>
            <a:pPr marL="0" indent="0">
              <a:buNone/>
            </a:pPr>
            <a:r>
              <a:rPr lang="en-US" dirty="0"/>
              <a:t>Meetings can be classified on the basis of whether they are convened formally or informally. </a:t>
            </a:r>
          </a:p>
          <a:p>
            <a:r>
              <a:rPr lang="en-US" b="1" dirty="0"/>
              <a:t>Informal meetings</a:t>
            </a:r>
            <a:r>
              <a:rPr lang="en-US" dirty="0"/>
              <a:t>: meetings called at short notice either by means of telephone, by memorandum or by word of mouth to discuss matters which arise suddenly. They normally don’t have an agenda communicated prior to the meeting. </a:t>
            </a:r>
          </a:p>
          <a:p>
            <a:r>
              <a:rPr lang="en-US" b="1" dirty="0"/>
              <a:t>Formal meetings</a:t>
            </a:r>
            <a:r>
              <a:rPr lang="en-US" dirty="0"/>
              <a:t>: meetings held after the people concerned have been notified in writing earlier.  Notification of meeting is normally contains agenda for the meeting. </a:t>
            </a:r>
          </a:p>
        </p:txBody>
      </p:sp>
    </p:spTree>
    <p:extLst>
      <p:ext uri="{BB962C8B-B14F-4D97-AF65-F5344CB8AC3E}">
        <p14:creationId xmlns:p14="http://schemas.microsoft.com/office/powerpoint/2010/main" val="120320201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28321C-9095-B3C9-0490-3BE6B875F643}"/>
              </a:ext>
            </a:extLst>
          </p:cNvPr>
          <p:cNvSpPr>
            <a:spLocks noGrp="1"/>
          </p:cNvSpPr>
          <p:nvPr>
            <p:ph type="title"/>
          </p:nvPr>
        </p:nvSpPr>
        <p:spPr>
          <a:xfrm>
            <a:off x="1409700" y="377825"/>
            <a:ext cx="7886700" cy="1527175"/>
          </a:xfrm>
        </p:spPr>
        <p:txBody>
          <a:bodyPr/>
          <a:lstStyle/>
          <a:p>
            <a:r>
              <a:rPr lang="en-US" dirty="0"/>
              <a:t>Responsibilities of Participants </a:t>
            </a:r>
          </a:p>
        </p:txBody>
      </p:sp>
      <p:sp>
        <p:nvSpPr>
          <p:cNvPr id="3" name="Text Placeholder 2">
            <a:extLst>
              <a:ext uri="{FF2B5EF4-FFF2-40B4-BE49-F238E27FC236}">
                <a16:creationId xmlns:a16="http://schemas.microsoft.com/office/drawing/2014/main" id="{A2E63E12-C94E-2CED-986D-9A5D1C2AB400}"/>
              </a:ext>
            </a:extLst>
          </p:cNvPr>
          <p:cNvSpPr>
            <a:spLocks noGrp="1"/>
          </p:cNvSpPr>
          <p:nvPr>
            <p:ph type="body" sz="half" idx="1"/>
          </p:nvPr>
        </p:nvSpPr>
        <p:spPr>
          <a:xfrm>
            <a:off x="1409700" y="1905000"/>
            <a:ext cx="7467600" cy="4114800"/>
          </a:xfrm>
        </p:spPr>
        <p:txBody>
          <a:bodyPr/>
          <a:lstStyle/>
          <a:p>
            <a:r>
              <a:rPr lang="en-US" dirty="0"/>
              <a:t>Contributing to the discussion of the agenda,  </a:t>
            </a:r>
          </a:p>
          <a:p>
            <a:r>
              <a:rPr lang="en-US" dirty="0"/>
              <a:t>Putting the executive to task to explain issues pertaining to the agenda,  </a:t>
            </a:r>
          </a:p>
          <a:p>
            <a:r>
              <a:rPr lang="en-US" dirty="0"/>
              <a:t>Passing resolutions on policies and decisions,  </a:t>
            </a:r>
          </a:p>
          <a:p>
            <a:r>
              <a:rPr lang="en-US" dirty="0"/>
              <a:t>Implementing decision of meetings as are assigned or required. </a:t>
            </a:r>
          </a:p>
        </p:txBody>
      </p:sp>
    </p:spTree>
    <p:extLst>
      <p:ext uri="{BB962C8B-B14F-4D97-AF65-F5344CB8AC3E}">
        <p14:creationId xmlns:p14="http://schemas.microsoft.com/office/powerpoint/2010/main" val="11675656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a:extLst>
              <a:ext uri="{FF2B5EF4-FFF2-40B4-BE49-F238E27FC236}">
                <a16:creationId xmlns:a16="http://schemas.microsoft.com/office/drawing/2014/main" id="{32484E30-373F-71AA-A1EC-59F5040DE39A}"/>
              </a:ext>
            </a:extLst>
          </p:cNvPr>
          <p:cNvSpPr>
            <a:spLocks noGrp="1" noChangeArrowheads="1"/>
          </p:cNvSpPr>
          <p:nvPr>
            <p:ph type="title"/>
          </p:nvPr>
        </p:nvSpPr>
        <p:spPr>
          <a:xfrm>
            <a:off x="1028700" y="533400"/>
            <a:ext cx="7886700" cy="1527175"/>
          </a:xfrm>
        </p:spPr>
        <p:txBody>
          <a:bodyPr/>
          <a:lstStyle/>
          <a:p>
            <a:r>
              <a:rPr lang="en-US" altLang="en-US" dirty="0"/>
              <a:t>Importance of communication </a:t>
            </a:r>
          </a:p>
        </p:txBody>
      </p:sp>
      <p:sp>
        <p:nvSpPr>
          <p:cNvPr id="3" name="Text Placeholder 2">
            <a:extLst>
              <a:ext uri="{FF2B5EF4-FFF2-40B4-BE49-F238E27FC236}">
                <a16:creationId xmlns:a16="http://schemas.microsoft.com/office/drawing/2014/main" id="{E22D9775-E100-E832-2FF1-032C46F52A05}"/>
              </a:ext>
            </a:extLst>
          </p:cNvPr>
          <p:cNvSpPr>
            <a:spLocks noGrp="1"/>
          </p:cNvSpPr>
          <p:nvPr>
            <p:ph type="body" sz="half" idx="1"/>
          </p:nvPr>
        </p:nvSpPr>
        <p:spPr>
          <a:xfrm>
            <a:off x="1485900" y="2438400"/>
            <a:ext cx="3867150" cy="4114800"/>
          </a:xfrm>
        </p:spPr>
        <p:txBody>
          <a:bodyPr/>
          <a:lstStyle/>
          <a:p>
            <a:pPr marL="0" indent="0">
              <a:buFont typeface="Wingdings" panose="05000000000000000000" pitchFamily="2" charset="2"/>
              <a:buNone/>
              <a:defRPr/>
            </a:pPr>
            <a:r>
              <a:rPr lang="en-US" dirty="0"/>
              <a:t>Activity- Paper chains game</a:t>
            </a:r>
          </a:p>
          <a:p>
            <a:pPr marL="0" indent="0">
              <a:buFont typeface="Wingdings" panose="05000000000000000000" pitchFamily="2" charset="2"/>
              <a:buNone/>
              <a:defRPr/>
            </a:pPr>
            <a:endParaRPr lang="en-US" dirty="0"/>
          </a:p>
          <a:p>
            <a:pPr marL="0" indent="0">
              <a:buFont typeface="Wingdings" panose="05000000000000000000" pitchFamily="2" charset="2"/>
              <a:buNone/>
              <a:defRPr/>
            </a:pPr>
            <a:r>
              <a:rPr lang="en-US" sz="1600" dirty="0">
                <a:solidFill>
                  <a:schemeClr val="accent5">
                    <a:lumMod val="50000"/>
                  </a:schemeClr>
                </a:solidFill>
              </a:rPr>
              <a:t> </a:t>
            </a: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2CB25E-957D-0102-395C-434EB4AAA0E2}"/>
              </a:ext>
            </a:extLst>
          </p:cNvPr>
          <p:cNvSpPr>
            <a:spLocks noGrp="1"/>
          </p:cNvSpPr>
          <p:nvPr>
            <p:ph type="title"/>
          </p:nvPr>
        </p:nvSpPr>
        <p:spPr>
          <a:xfrm>
            <a:off x="1028700" y="377825"/>
            <a:ext cx="7886700" cy="1527175"/>
          </a:xfrm>
        </p:spPr>
        <p:txBody>
          <a:bodyPr/>
          <a:lstStyle/>
          <a:p>
            <a:r>
              <a:rPr lang="en-US" dirty="0"/>
              <a:t>Golden rules of meeting management </a:t>
            </a:r>
          </a:p>
        </p:txBody>
      </p:sp>
      <p:sp>
        <p:nvSpPr>
          <p:cNvPr id="3" name="Text Placeholder 2">
            <a:extLst>
              <a:ext uri="{FF2B5EF4-FFF2-40B4-BE49-F238E27FC236}">
                <a16:creationId xmlns:a16="http://schemas.microsoft.com/office/drawing/2014/main" id="{DBFAB782-11BE-2499-BC23-40DBE84537E7}"/>
              </a:ext>
            </a:extLst>
          </p:cNvPr>
          <p:cNvSpPr>
            <a:spLocks noGrp="1"/>
          </p:cNvSpPr>
          <p:nvPr>
            <p:ph type="body" sz="half" idx="1"/>
          </p:nvPr>
        </p:nvSpPr>
        <p:spPr>
          <a:xfrm>
            <a:off x="1028700" y="1935480"/>
            <a:ext cx="7543800" cy="4114800"/>
          </a:xfrm>
        </p:spPr>
        <p:txBody>
          <a:bodyPr>
            <a:normAutofit/>
          </a:bodyPr>
          <a:lstStyle/>
          <a:p>
            <a:r>
              <a:rPr lang="en-US" dirty="0"/>
              <a:t> Select participants with care to ensure that all who need to be involved are, but that people who are not required can be spared the time. </a:t>
            </a:r>
          </a:p>
          <a:p>
            <a:r>
              <a:rPr lang="en-US" dirty="0"/>
              <a:t>Be prepared and ensure participants can be prepared by providing relevant documents in advance. </a:t>
            </a:r>
          </a:p>
          <a:p>
            <a:r>
              <a:rPr lang="en-US" dirty="0"/>
              <a:t>Stick to a schedule. </a:t>
            </a:r>
          </a:p>
          <a:p>
            <a:r>
              <a:rPr lang="en-US" dirty="0"/>
              <a:t>Stay on topic. </a:t>
            </a:r>
          </a:p>
          <a:p>
            <a:r>
              <a:rPr lang="en-US" dirty="0"/>
              <a:t>Don't hold unnecessary meetings. </a:t>
            </a:r>
          </a:p>
          <a:p>
            <a:r>
              <a:rPr lang="en-US" dirty="0"/>
              <a:t>Wrap-up meetings with a clear statement of the next steps and who is to take them. </a:t>
            </a:r>
          </a:p>
        </p:txBody>
      </p:sp>
    </p:spTree>
    <p:extLst>
      <p:ext uri="{BB962C8B-B14F-4D97-AF65-F5344CB8AC3E}">
        <p14:creationId xmlns:p14="http://schemas.microsoft.com/office/powerpoint/2010/main" val="224575658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Title 1">
            <a:extLst>
              <a:ext uri="{FF2B5EF4-FFF2-40B4-BE49-F238E27FC236}">
                <a16:creationId xmlns:a16="http://schemas.microsoft.com/office/drawing/2014/main" id="{07629947-BC4E-22C1-FB94-3B9F8C556375}"/>
              </a:ext>
            </a:extLst>
          </p:cNvPr>
          <p:cNvSpPr>
            <a:spLocks noGrp="1" noChangeArrowheads="1"/>
          </p:cNvSpPr>
          <p:nvPr>
            <p:ph type="title"/>
          </p:nvPr>
        </p:nvSpPr>
        <p:spPr/>
        <p:txBody>
          <a:bodyPr/>
          <a:lstStyle/>
          <a:p>
            <a:r>
              <a:rPr lang="en-US" altLang="en-US" dirty="0"/>
              <a:t>Toolbox discussions</a:t>
            </a:r>
          </a:p>
        </p:txBody>
      </p:sp>
      <p:sp>
        <p:nvSpPr>
          <p:cNvPr id="71683" name="Content Placeholder 2">
            <a:extLst>
              <a:ext uri="{FF2B5EF4-FFF2-40B4-BE49-F238E27FC236}">
                <a16:creationId xmlns:a16="http://schemas.microsoft.com/office/drawing/2014/main" id="{390D2802-9127-B71C-3502-3D9908865F09}"/>
              </a:ext>
            </a:extLst>
          </p:cNvPr>
          <p:cNvSpPr>
            <a:spLocks noGrp="1" noChangeArrowheads="1"/>
          </p:cNvSpPr>
          <p:nvPr>
            <p:ph idx="1"/>
          </p:nvPr>
        </p:nvSpPr>
        <p:spPr>
          <a:xfrm>
            <a:off x="952500" y="1905000"/>
            <a:ext cx="7543800" cy="4114800"/>
          </a:xfrm>
        </p:spPr>
        <p:txBody>
          <a:bodyPr/>
          <a:lstStyle/>
          <a:p>
            <a:pPr marL="0" indent="0">
              <a:buNone/>
            </a:pPr>
            <a:r>
              <a:rPr lang="en-US" altLang="en-US" sz="2800" dirty="0"/>
              <a:t>Involves constructive contributions made during workplace meetings on issues like production, quality and safety.</a:t>
            </a: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90EC9-EC04-61AF-C4E6-2DAA8C0437FE}"/>
              </a:ext>
            </a:extLst>
          </p:cNvPr>
          <p:cNvSpPr>
            <a:spLocks noGrp="1"/>
          </p:cNvSpPr>
          <p:nvPr>
            <p:ph type="title"/>
          </p:nvPr>
        </p:nvSpPr>
        <p:spPr>
          <a:xfrm>
            <a:off x="1714500" y="228600"/>
            <a:ext cx="7886700" cy="1527175"/>
          </a:xfrm>
        </p:spPr>
        <p:txBody>
          <a:bodyPr/>
          <a:lstStyle/>
          <a:p>
            <a:r>
              <a:rPr lang="en-US" dirty="0"/>
              <a:t>Coordination meetings</a:t>
            </a:r>
          </a:p>
        </p:txBody>
      </p:sp>
      <p:sp>
        <p:nvSpPr>
          <p:cNvPr id="3" name="Content Placeholder 2">
            <a:extLst>
              <a:ext uri="{FF2B5EF4-FFF2-40B4-BE49-F238E27FC236}">
                <a16:creationId xmlns:a16="http://schemas.microsoft.com/office/drawing/2014/main" id="{A8337369-000A-88CF-D2B2-0AF44D5866B0}"/>
              </a:ext>
            </a:extLst>
          </p:cNvPr>
          <p:cNvSpPr>
            <a:spLocks noGrp="1"/>
          </p:cNvSpPr>
          <p:nvPr>
            <p:ph idx="1"/>
          </p:nvPr>
        </p:nvSpPr>
        <p:spPr/>
        <p:txBody>
          <a:bodyPr/>
          <a:lstStyle/>
          <a:p>
            <a:pPr marL="0" indent="0">
              <a:buNone/>
            </a:pPr>
            <a:r>
              <a:rPr lang="en-US" b="1" dirty="0"/>
              <a:t>Activity</a:t>
            </a:r>
            <a:r>
              <a:rPr lang="en-US" dirty="0"/>
              <a:t>- Role play</a:t>
            </a:r>
          </a:p>
        </p:txBody>
      </p:sp>
      <p:pic>
        <p:nvPicPr>
          <p:cNvPr id="4" name="Picture 3">
            <a:extLst>
              <a:ext uri="{FF2B5EF4-FFF2-40B4-BE49-F238E27FC236}">
                <a16:creationId xmlns:a16="http://schemas.microsoft.com/office/drawing/2014/main" id="{BD71A960-C7C6-F25A-E624-B0B5F8DFBF61}"/>
              </a:ext>
            </a:extLst>
          </p:cNvPr>
          <p:cNvPicPr>
            <a:picLocks noChangeAspect="1"/>
          </p:cNvPicPr>
          <p:nvPr/>
        </p:nvPicPr>
        <p:blipFill>
          <a:blip r:embed="rId2"/>
          <a:stretch>
            <a:fillRect/>
          </a:stretch>
        </p:blipFill>
        <p:spPr>
          <a:xfrm>
            <a:off x="876300" y="2502852"/>
            <a:ext cx="6553200" cy="3689351"/>
          </a:xfrm>
          <a:prstGeom prst="rect">
            <a:avLst/>
          </a:prstGeom>
        </p:spPr>
      </p:pic>
    </p:spTree>
    <p:extLst>
      <p:ext uri="{BB962C8B-B14F-4D97-AF65-F5344CB8AC3E}">
        <p14:creationId xmlns:p14="http://schemas.microsoft.com/office/powerpoint/2010/main" val="50664531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0AA340-9680-1C1D-0EBB-CE1F376AE767}"/>
              </a:ext>
            </a:extLst>
          </p:cNvPr>
          <p:cNvSpPr>
            <a:spLocks noGrp="1"/>
          </p:cNvSpPr>
          <p:nvPr>
            <p:ph type="title"/>
          </p:nvPr>
        </p:nvSpPr>
        <p:spPr/>
        <p:txBody>
          <a:bodyPr/>
          <a:lstStyle/>
          <a:p>
            <a:r>
              <a:rPr lang="en-US" dirty="0"/>
              <a:t>Soliciting response/feedback</a:t>
            </a:r>
          </a:p>
        </p:txBody>
      </p:sp>
      <p:sp>
        <p:nvSpPr>
          <p:cNvPr id="3" name="Content Placeholder 2">
            <a:extLst>
              <a:ext uri="{FF2B5EF4-FFF2-40B4-BE49-F238E27FC236}">
                <a16:creationId xmlns:a16="http://schemas.microsoft.com/office/drawing/2014/main" id="{6087454D-9C26-A425-7D33-6C903AE842AF}"/>
              </a:ext>
            </a:extLst>
          </p:cNvPr>
          <p:cNvSpPr>
            <a:spLocks noGrp="1"/>
          </p:cNvSpPr>
          <p:nvPr>
            <p:ph idx="1"/>
          </p:nvPr>
        </p:nvSpPr>
        <p:spPr/>
        <p:txBody>
          <a:bodyPr/>
          <a:lstStyle/>
          <a:p>
            <a:r>
              <a:rPr lang="en-US" sz="2800" dirty="0"/>
              <a:t>This is crucial for fostering a culture of open communication and continuous improvement. Through the input of others, employees gain a more holistic awareness of their individual strengths and weaknesses, learn to address bad work habits, and discover areas for growth and development</a:t>
            </a:r>
            <a:r>
              <a:rPr lang="en-US" sz="2400" dirty="0"/>
              <a:t>.</a:t>
            </a:r>
          </a:p>
        </p:txBody>
      </p:sp>
    </p:spTree>
    <p:extLst>
      <p:ext uri="{BB962C8B-B14F-4D97-AF65-F5344CB8AC3E}">
        <p14:creationId xmlns:p14="http://schemas.microsoft.com/office/powerpoint/2010/main" val="414797118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2A9390-06CA-978D-EB87-4392E9FBCA12}"/>
              </a:ext>
            </a:extLst>
          </p:cNvPr>
          <p:cNvSpPr>
            <a:spLocks noGrp="1"/>
          </p:cNvSpPr>
          <p:nvPr>
            <p:ph type="title"/>
          </p:nvPr>
        </p:nvSpPr>
        <p:spPr/>
        <p:txBody>
          <a:bodyPr>
            <a:normAutofit/>
          </a:bodyPr>
          <a:lstStyle/>
          <a:p>
            <a:r>
              <a:rPr lang="en-US" dirty="0"/>
              <a:t>Suggestions for effective participation in meetings</a:t>
            </a:r>
          </a:p>
        </p:txBody>
      </p:sp>
      <p:sp>
        <p:nvSpPr>
          <p:cNvPr id="3" name="Content Placeholder 2">
            <a:extLst>
              <a:ext uri="{FF2B5EF4-FFF2-40B4-BE49-F238E27FC236}">
                <a16:creationId xmlns:a16="http://schemas.microsoft.com/office/drawing/2014/main" id="{F1250CEA-913D-3753-A39F-28B7B15E3962}"/>
              </a:ext>
            </a:extLst>
          </p:cNvPr>
          <p:cNvSpPr>
            <a:spLocks noGrp="1"/>
          </p:cNvSpPr>
          <p:nvPr>
            <p:ph idx="1"/>
          </p:nvPr>
        </p:nvSpPr>
        <p:spPr/>
        <p:txBody>
          <a:bodyPr>
            <a:normAutofit fontScale="85000" lnSpcReduction="20000"/>
          </a:bodyPr>
          <a:lstStyle/>
          <a:p>
            <a:r>
              <a:rPr lang="en-US" dirty="0"/>
              <a:t> Never fail to do homework. Study every item on the agenda, collect information and gather points of view for each item. Any papers distributed with the agenda must be read thoroughly. </a:t>
            </a:r>
          </a:p>
          <a:p>
            <a:r>
              <a:rPr lang="en-US" dirty="0"/>
              <a:t>Keep an open mind. However well-prepared you may be, there is a possibility that you may be wrong. Be prepared to learn and correct any mistake in thinking or information. </a:t>
            </a:r>
          </a:p>
          <a:p>
            <a:r>
              <a:rPr lang="en-US" dirty="0"/>
              <a:t>Do not disturb other participants or yourself by talking on the side or shuffling papers. </a:t>
            </a:r>
          </a:p>
          <a:p>
            <a:r>
              <a:rPr lang="en-US" dirty="0"/>
              <a:t>Have a sporting spirit. If your idea/suggestion is defeated in the discussion, be graceful and thank others for helping you to clarify your ideas. </a:t>
            </a:r>
          </a:p>
          <a:p>
            <a:r>
              <a:rPr lang="en-US" dirty="0"/>
              <a:t>Show interest in what others say. When someone makes a good point, show appreciation even if it demolishes your point. </a:t>
            </a:r>
          </a:p>
          <a:p>
            <a:r>
              <a:rPr lang="en-US" dirty="0"/>
              <a:t>Never personalize a difference of opinion. If it is necessary to disagree with something that is said, first re-state or summarize it and then explain why you disagree.</a:t>
            </a:r>
          </a:p>
        </p:txBody>
      </p:sp>
    </p:spTree>
    <p:extLst>
      <p:ext uri="{BB962C8B-B14F-4D97-AF65-F5344CB8AC3E}">
        <p14:creationId xmlns:p14="http://schemas.microsoft.com/office/powerpoint/2010/main" val="349730720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372BDC-B63E-A40D-39E3-7B5C50C30A2B}"/>
              </a:ext>
            </a:extLst>
          </p:cNvPr>
          <p:cNvSpPr>
            <a:spLocks noGrp="1"/>
          </p:cNvSpPr>
          <p:nvPr>
            <p:ph type="title"/>
          </p:nvPr>
        </p:nvSpPr>
        <p:spPr/>
        <p:txBody>
          <a:bodyPr/>
          <a:lstStyle/>
          <a:p>
            <a:r>
              <a:rPr lang="en-US" dirty="0"/>
              <a:t>Contd.</a:t>
            </a:r>
          </a:p>
        </p:txBody>
      </p:sp>
      <p:sp>
        <p:nvSpPr>
          <p:cNvPr id="3" name="Content Placeholder 2">
            <a:extLst>
              <a:ext uri="{FF2B5EF4-FFF2-40B4-BE49-F238E27FC236}">
                <a16:creationId xmlns:a16="http://schemas.microsoft.com/office/drawing/2014/main" id="{2400636B-9D13-1CE0-E579-2F5650B3AAF0}"/>
              </a:ext>
            </a:extLst>
          </p:cNvPr>
          <p:cNvSpPr>
            <a:spLocks noGrp="1"/>
          </p:cNvSpPr>
          <p:nvPr>
            <p:ph idx="1"/>
          </p:nvPr>
        </p:nvSpPr>
        <p:spPr/>
        <p:txBody>
          <a:bodyPr>
            <a:normAutofit fontScale="92500"/>
          </a:bodyPr>
          <a:lstStyle/>
          <a:p>
            <a:r>
              <a:rPr lang="en-US" dirty="0"/>
              <a:t>Speak up if you have something to say, especially on a topic on which you have knowledge. Willingness to contribute and share is necessary. But keep your comments short and precise. There is no need to make a lengthy speech to make an impression. </a:t>
            </a:r>
          </a:p>
          <a:p>
            <a:r>
              <a:rPr lang="en-US" dirty="0"/>
              <a:t>Do not be carried away or swayed by emotions. Problems cannot be solved by anger, jealousy, revengefulness or spite. Willingness to examine the ideas presented will be more useful.  </a:t>
            </a:r>
          </a:p>
          <a:p>
            <a:r>
              <a:rPr lang="en-US" dirty="0"/>
              <a:t>Be a good listener. You will learn a great deal about matters and about human behavior if you listen carefully and intelligently. </a:t>
            </a:r>
          </a:p>
          <a:p>
            <a:r>
              <a:rPr lang="en-US" dirty="0"/>
              <a:t>Be courteous at all times. Your meeting manners must be at least as good as your social manners when you are the host, or a guest in someone's house.</a:t>
            </a:r>
          </a:p>
        </p:txBody>
      </p:sp>
    </p:spTree>
    <p:extLst>
      <p:ext uri="{BB962C8B-B14F-4D97-AF65-F5344CB8AC3E}">
        <p14:creationId xmlns:p14="http://schemas.microsoft.com/office/powerpoint/2010/main" val="35698785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6EFFF9-6661-FA12-07E1-EB9239C75D27}"/>
              </a:ext>
            </a:extLst>
          </p:cNvPr>
          <p:cNvSpPr>
            <a:spLocks noGrp="1"/>
          </p:cNvSpPr>
          <p:nvPr>
            <p:ph type="title"/>
          </p:nvPr>
        </p:nvSpPr>
        <p:spPr/>
        <p:txBody>
          <a:bodyPr/>
          <a:lstStyle/>
          <a:p>
            <a:r>
              <a:rPr lang="en-US" sz="4000" dirty="0"/>
              <a:t>Identify and communicate issues arising in the workplace</a:t>
            </a:r>
          </a:p>
        </p:txBody>
      </p:sp>
      <p:sp>
        <p:nvSpPr>
          <p:cNvPr id="3" name="Content Placeholder 2">
            <a:extLst>
              <a:ext uri="{FF2B5EF4-FFF2-40B4-BE49-F238E27FC236}">
                <a16:creationId xmlns:a16="http://schemas.microsoft.com/office/drawing/2014/main" id="{99B7120D-4B51-6EE9-011E-68A071727965}"/>
              </a:ext>
            </a:extLst>
          </p:cNvPr>
          <p:cNvSpPr>
            <a:spLocks noGrp="1"/>
          </p:cNvSpPr>
          <p:nvPr>
            <p:ph sz="half" idx="2"/>
          </p:nvPr>
        </p:nvSpPr>
        <p:spPr/>
        <p:txBody>
          <a:bodyPr/>
          <a:lstStyle/>
          <a:p>
            <a:pPr marL="0" indent="0">
              <a:buNone/>
            </a:pPr>
            <a:endParaRPr lang="en-US" sz="2800" dirty="0"/>
          </a:p>
          <a:p>
            <a:pPr marL="0" indent="0">
              <a:buNone/>
            </a:pPr>
            <a:endParaRPr lang="en-US" sz="2400" dirty="0"/>
          </a:p>
          <a:p>
            <a:pPr marL="0" indent="0">
              <a:buNone/>
            </a:pPr>
            <a:endParaRPr lang="en-US" dirty="0"/>
          </a:p>
        </p:txBody>
      </p:sp>
      <p:pic>
        <p:nvPicPr>
          <p:cNvPr id="4" name="Picture 3">
            <a:extLst>
              <a:ext uri="{FF2B5EF4-FFF2-40B4-BE49-F238E27FC236}">
                <a16:creationId xmlns:a16="http://schemas.microsoft.com/office/drawing/2014/main" id="{B715169D-83DC-3BBF-4FB9-74C17279C0B9}"/>
              </a:ext>
            </a:extLst>
          </p:cNvPr>
          <p:cNvPicPr>
            <a:picLocks noChangeAspect="1"/>
          </p:cNvPicPr>
          <p:nvPr/>
        </p:nvPicPr>
        <p:blipFill>
          <a:blip r:embed="rId2"/>
          <a:stretch>
            <a:fillRect/>
          </a:stretch>
        </p:blipFill>
        <p:spPr>
          <a:xfrm>
            <a:off x="1709737" y="2247899"/>
            <a:ext cx="6786563" cy="4114799"/>
          </a:xfrm>
          <a:prstGeom prst="rect">
            <a:avLst/>
          </a:prstGeom>
        </p:spPr>
      </p:pic>
      <p:sp>
        <p:nvSpPr>
          <p:cNvPr id="7" name="TextBox 6">
            <a:extLst>
              <a:ext uri="{FF2B5EF4-FFF2-40B4-BE49-F238E27FC236}">
                <a16:creationId xmlns:a16="http://schemas.microsoft.com/office/drawing/2014/main" id="{ECAAA446-99AF-45B6-32F6-45D0947D0619}"/>
              </a:ext>
            </a:extLst>
          </p:cNvPr>
          <p:cNvSpPr txBox="1"/>
          <p:nvPr/>
        </p:nvSpPr>
        <p:spPr>
          <a:xfrm>
            <a:off x="2324100" y="2247899"/>
            <a:ext cx="5143500" cy="369332"/>
          </a:xfrm>
          <a:prstGeom prst="rect">
            <a:avLst/>
          </a:prstGeom>
          <a:solidFill>
            <a:schemeClr val="tx1">
              <a:lumMod val="40000"/>
              <a:lumOff val="60000"/>
            </a:schemeClr>
          </a:solidFill>
        </p:spPr>
        <p:txBody>
          <a:bodyPr wrap="square">
            <a:spAutoFit/>
          </a:bodyPr>
          <a:lstStyle/>
          <a:p>
            <a:r>
              <a:rPr lang="en-US" dirty="0"/>
              <a:t>Introduction </a:t>
            </a:r>
          </a:p>
        </p:txBody>
      </p:sp>
    </p:spTree>
    <p:extLst>
      <p:ext uri="{BB962C8B-B14F-4D97-AF65-F5344CB8AC3E}">
        <p14:creationId xmlns:p14="http://schemas.microsoft.com/office/powerpoint/2010/main" val="427981435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20CEC1-E8E0-B378-3F14-646EE678076E}"/>
              </a:ext>
            </a:extLst>
          </p:cNvPr>
          <p:cNvSpPr>
            <a:spLocks noGrp="1"/>
          </p:cNvSpPr>
          <p:nvPr>
            <p:ph type="title"/>
          </p:nvPr>
        </p:nvSpPr>
        <p:spPr/>
        <p:txBody>
          <a:bodyPr/>
          <a:lstStyle/>
          <a:p>
            <a:r>
              <a:rPr lang="en-US" dirty="0"/>
              <a:t>Topic Objectives</a:t>
            </a:r>
          </a:p>
        </p:txBody>
      </p:sp>
      <p:sp>
        <p:nvSpPr>
          <p:cNvPr id="3" name="Content Placeholder 2">
            <a:extLst>
              <a:ext uri="{FF2B5EF4-FFF2-40B4-BE49-F238E27FC236}">
                <a16:creationId xmlns:a16="http://schemas.microsoft.com/office/drawing/2014/main" id="{C1B1C652-A3EA-BF6B-9457-AD974193F123}"/>
              </a:ext>
            </a:extLst>
          </p:cNvPr>
          <p:cNvSpPr>
            <a:spLocks noGrp="1"/>
          </p:cNvSpPr>
          <p:nvPr>
            <p:ph idx="1"/>
          </p:nvPr>
        </p:nvSpPr>
        <p:spPr/>
        <p:txBody>
          <a:bodyPr>
            <a:normAutofit fontScale="85000" lnSpcReduction="20000"/>
          </a:bodyPr>
          <a:lstStyle/>
          <a:p>
            <a:pPr marL="0" indent="0">
              <a:buNone/>
            </a:pPr>
            <a:r>
              <a:rPr lang="en-US" sz="2800" dirty="0"/>
              <a:t>By the end of this topic trainees should be able to; </a:t>
            </a:r>
          </a:p>
          <a:p>
            <a:pPr>
              <a:buFont typeface="Wingdings" panose="05000000000000000000" pitchFamily="2" charset="2"/>
              <a:buChar char="§"/>
            </a:pPr>
            <a:r>
              <a:rPr lang="en-US" sz="2800" dirty="0"/>
              <a:t>Identify arising issues and problems</a:t>
            </a:r>
          </a:p>
          <a:p>
            <a:pPr>
              <a:buFont typeface="Wingdings" panose="05000000000000000000" pitchFamily="2" charset="2"/>
              <a:buChar char="§"/>
            </a:pPr>
            <a:r>
              <a:rPr lang="en-US" sz="2800" dirty="0"/>
              <a:t>Organize information regarding problems and issues coherently to ensure clear and effective</a:t>
            </a:r>
          </a:p>
          <a:p>
            <a:pPr marL="0" indent="0">
              <a:buNone/>
            </a:pPr>
            <a:r>
              <a:rPr lang="en-US" sz="2800" dirty="0"/>
              <a:t>   communication</a:t>
            </a:r>
          </a:p>
          <a:p>
            <a:pPr>
              <a:buFont typeface="Wingdings" panose="05000000000000000000" pitchFamily="2" charset="2"/>
              <a:buChar char="§"/>
            </a:pPr>
            <a:r>
              <a:rPr lang="en-US" sz="2800" dirty="0"/>
              <a:t>Initiate dialogue with appropriate staff/ personnel</a:t>
            </a:r>
          </a:p>
          <a:p>
            <a:pPr>
              <a:buFont typeface="Wingdings" panose="05000000000000000000" pitchFamily="2" charset="2"/>
              <a:buChar char="§"/>
            </a:pPr>
            <a:r>
              <a:rPr lang="en-US" sz="2800" dirty="0"/>
              <a:t>Raise arising communication problems and issues</a:t>
            </a:r>
          </a:p>
          <a:p>
            <a:endParaRPr lang="en-US" dirty="0"/>
          </a:p>
        </p:txBody>
      </p:sp>
    </p:spTree>
    <p:extLst>
      <p:ext uri="{BB962C8B-B14F-4D97-AF65-F5344CB8AC3E}">
        <p14:creationId xmlns:p14="http://schemas.microsoft.com/office/powerpoint/2010/main" val="121016284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FA42DE-CBBA-CE72-FB2C-9E94FDD8F3C9}"/>
              </a:ext>
            </a:extLst>
          </p:cNvPr>
          <p:cNvSpPr>
            <a:spLocks noGrp="1"/>
          </p:cNvSpPr>
          <p:nvPr>
            <p:ph type="title"/>
          </p:nvPr>
        </p:nvSpPr>
        <p:spPr/>
        <p:txBody>
          <a:bodyPr/>
          <a:lstStyle/>
          <a:p>
            <a:r>
              <a:rPr lang="en-US" dirty="0"/>
              <a:t>Communication methods</a:t>
            </a:r>
          </a:p>
        </p:txBody>
      </p:sp>
      <p:sp>
        <p:nvSpPr>
          <p:cNvPr id="3" name="Content Placeholder 2">
            <a:extLst>
              <a:ext uri="{FF2B5EF4-FFF2-40B4-BE49-F238E27FC236}">
                <a16:creationId xmlns:a16="http://schemas.microsoft.com/office/drawing/2014/main" id="{9EE3B0CB-FF1E-9A6E-BA25-74EBAD09773D}"/>
              </a:ext>
            </a:extLst>
          </p:cNvPr>
          <p:cNvSpPr>
            <a:spLocks noGrp="1"/>
          </p:cNvSpPr>
          <p:nvPr>
            <p:ph idx="1"/>
          </p:nvPr>
        </p:nvSpPr>
        <p:spPr/>
        <p:txBody>
          <a:bodyPr/>
          <a:lstStyle/>
          <a:p>
            <a:pPr marL="0" indent="0" algn="l">
              <a:buNone/>
            </a:pPr>
            <a:r>
              <a:rPr lang="en-US" b="0" i="0" dirty="0">
                <a:solidFill>
                  <a:srgbClr val="2D2D2D"/>
                </a:solidFill>
                <a:effectLst/>
                <a:latin typeface="Indeed Sans"/>
              </a:rPr>
              <a:t>Here are several methods and mediums used for communication in the modern workplace:</a:t>
            </a:r>
          </a:p>
          <a:p>
            <a:r>
              <a:rPr lang="en-US" b="0" i="0" dirty="0">
                <a:solidFill>
                  <a:srgbClr val="2D2D2D"/>
                </a:solidFill>
                <a:effectLst/>
                <a:latin typeface="Indeed Sans"/>
              </a:rPr>
              <a:t>Video messaging</a:t>
            </a:r>
          </a:p>
          <a:p>
            <a:r>
              <a:rPr lang="en-US" b="0" i="0" dirty="0">
                <a:solidFill>
                  <a:srgbClr val="2D2D2D"/>
                </a:solidFill>
                <a:effectLst/>
                <a:latin typeface="Indeed Sans"/>
              </a:rPr>
              <a:t>Direct messaging</a:t>
            </a:r>
          </a:p>
          <a:p>
            <a:r>
              <a:rPr lang="en-US" b="0" i="0" dirty="0">
                <a:solidFill>
                  <a:srgbClr val="2D2D2D"/>
                </a:solidFill>
                <a:effectLst/>
                <a:latin typeface="Indeed Sans"/>
              </a:rPr>
              <a:t>Email</a:t>
            </a:r>
          </a:p>
          <a:p>
            <a:r>
              <a:rPr lang="en-US" b="0" i="0" dirty="0">
                <a:solidFill>
                  <a:srgbClr val="2D2D2D"/>
                </a:solidFill>
                <a:effectLst/>
                <a:latin typeface="Indeed Sans"/>
              </a:rPr>
              <a:t>In-person</a:t>
            </a:r>
          </a:p>
          <a:p>
            <a:pPr marL="0" indent="0">
              <a:buNone/>
            </a:pPr>
            <a:endParaRPr lang="en-US" dirty="0"/>
          </a:p>
        </p:txBody>
      </p:sp>
    </p:spTree>
    <p:extLst>
      <p:ext uri="{BB962C8B-B14F-4D97-AF65-F5344CB8AC3E}">
        <p14:creationId xmlns:p14="http://schemas.microsoft.com/office/powerpoint/2010/main" val="414205680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CBEBF6-7634-E259-F4C9-3BE99987FBD5}"/>
              </a:ext>
            </a:extLst>
          </p:cNvPr>
          <p:cNvSpPr>
            <a:spLocks noGrp="1"/>
          </p:cNvSpPr>
          <p:nvPr>
            <p:ph type="title"/>
          </p:nvPr>
        </p:nvSpPr>
        <p:spPr/>
        <p:txBody>
          <a:bodyPr/>
          <a:lstStyle/>
          <a:p>
            <a:r>
              <a:rPr lang="en-US" dirty="0"/>
              <a:t>Identification of problems and </a:t>
            </a:r>
            <a:br>
              <a:rPr lang="en-US" dirty="0"/>
            </a:br>
            <a:r>
              <a:rPr lang="en-US" dirty="0"/>
              <a:t>issues </a:t>
            </a:r>
          </a:p>
        </p:txBody>
      </p:sp>
      <p:sp>
        <p:nvSpPr>
          <p:cNvPr id="3" name="Content Placeholder 2">
            <a:extLst>
              <a:ext uri="{FF2B5EF4-FFF2-40B4-BE49-F238E27FC236}">
                <a16:creationId xmlns:a16="http://schemas.microsoft.com/office/drawing/2014/main" id="{6888F6E7-F28C-3B38-7884-F252B4C8139C}"/>
              </a:ext>
            </a:extLst>
          </p:cNvPr>
          <p:cNvSpPr>
            <a:spLocks noGrp="1"/>
          </p:cNvSpPr>
          <p:nvPr>
            <p:ph sz="half" idx="2"/>
          </p:nvPr>
        </p:nvSpPr>
        <p:spPr>
          <a:xfrm>
            <a:off x="1714500" y="1905000"/>
            <a:ext cx="7886700" cy="2209800"/>
          </a:xfrm>
        </p:spPr>
        <p:txBody>
          <a:bodyPr/>
          <a:lstStyle/>
          <a:p>
            <a:pPr marL="0" indent="0">
              <a:buNone/>
            </a:pPr>
            <a:endParaRPr lang="en-US" dirty="0"/>
          </a:p>
          <a:p>
            <a:pPr marL="0" indent="0">
              <a:buNone/>
            </a:pPr>
            <a:r>
              <a:rPr lang="en-US" dirty="0"/>
              <a:t>Group discussion activity- How can we recognize signs of potential issues at work?</a:t>
            </a:r>
          </a:p>
          <a:p>
            <a:pPr marL="0" indent="0">
              <a:buNone/>
            </a:pPr>
            <a:endParaRPr lang="en-US" dirty="0"/>
          </a:p>
          <a:p>
            <a:pPr marL="0" indent="0">
              <a:buNone/>
            </a:pPr>
            <a:endParaRPr lang="en-US" dirty="0"/>
          </a:p>
          <a:p>
            <a:pPr marL="0" indent="0">
              <a:buNone/>
            </a:pPr>
            <a:endParaRPr lang="en-US" dirty="0"/>
          </a:p>
        </p:txBody>
      </p:sp>
      <p:pic>
        <p:nvPicPr>
          <p:cNvPr id="6" name="Picture 5">
            <a:extLst>
              <a:ext uri="{FF2B5EF4-FFF2-40B4-BE49-F238E27FC236}">
                <a16:creationId xmlns:a16="http://schemas.microsoft.com/office/drawing/2014/main" id="{D4866199-8A30-FCBD-40F1-540C3B99D174}"/>
              </a:ext>
            </a:extLst>
          </p:cNvPr>
          <p:cNvPicPr>
            <a:picLocks noChangeAspect="1"/>
          </p:cNvPicPr>
          <p:nvPr/>
        </p:nvPicPr>
        <p:blipFill>
          <a:blip r:embed="rId3"/>
          <a:stretch>
            <a:fillRect/>
          </a:stretch>
        </p:blipFill>
        <p:spPr>
          <a:xfrm>
            <a:off x="2933700" y="3810000"/>
            <a:ext cx="3848100" cy="2529269"/>
          </a:xfrm>
          <a:prstGeom prst="rect">
            <a:avLst/>
          </a:prstGeom>
        </p:spPr>
      </p:pic>
    </p:spTree>
    <p:extLst>
      <p:ext uri="{BB962C8B-B14F-4D97-AF65-F5344CB8AC3E}">
        <p14:creationId xmlns:p14="http://schemas.microsoft.com/office/powerpoint/2010/main" val="11875076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a:extLst>
              <a:ext uri="{FF2B5EF4-FFF2-40B4-BE49-F238E27FC236}">
                <a16:creationId xmlns:a16="http://schemas.microsoft.com/office/drawing/2014/main" id="{5828761F-4993-8DCA-7248-5188A1DAEC9A}"/>
              </a:ext>
            </a:extLst>
          </p:cNvPr>
          <p:cNvSpPr>
            <a:spLocks noGrp="1" noChangeArrowheads="1"/>
          </p:cNvSpPr>
          <p:nvPr>
            <p:ph type="title"/>
          </p:nvPr>
        </p:nvSpPr>
        <p:spPr>
          <a:xfrm>
            <a:off x="1028700" y="838200"/>
            <a:ext cx="7886700" cy="1527175"/>
          </a:xfrm>
        </p:spPr>
        <p:txBody>
          <a:bodyPr/>
          <a:lstStyle/>
          <a:p>
            <a:r>
              <a:rPr lang="en-US" altLang="en-US" dirty="0"/>
              <a:t>What is communication skills?</a:t>
            </a:r>
          </a:p>
        </p:txBody>
      </p:sp>
      <p:sp>
        <p:nvSpPr>
          <p:cNvPr id="18435" name="Text Placeholder 2">
            <a:extLst>
              <a:ext uri="{FF2B5EF4-FFF2-40B4-BE49-F238E27FC236}">
                <a16:creationId xmlns:a16="http://schemas.microsoft.com/office/drawing/2014/main" id="{37751BE7-B92E-2B15-E294-170665D42124}"/>
              </a:ext>
            </a:extLst>
          </p:cNvPr>
          <p:cNvSpPr>
            <a:spLocks noGrp="1" noChangeArrowheads="1"/>
          </p:cNvSpPr>
          <p:nvPr>
            <p:ph type="body" sz="half" idx="1"/>
          </p:nvPr>
        </p:nvSpPr>
        <p:spPr>
          <a:xfrm>
            <a:off x="1714500" y="1905000"/>
            <a:ext cx="7696200" cy="4114800"/>
          </a:xfrm>
        </p:spPr>
        <p:txBody>
          <a:bodyPr/>
          <a:lstStyle/>
          <a:p>
            <a:pPr>
              <a:buFont typeface="Wingdings" panose="05000000000000000000" pitchFamily="2" charset="2"/>
              <a:buChar char="Ø"/>
            </a:pPr>
            <a:endParaRPr lang="en-US" altLang="en-US" sz="2800"/>
          </a:p>
          <a:p>
            <a:pPr>
              <a:buFont typeface="Wingdings" panose="05000000000000000000" pitchFamily="2" charset="2"/>
              <a:buChar char="Ø"/>
            </a:pPr>
            <a:r>
              <a:rPr lang="en-US" altLang="en-US" sz="3200"/>
              <a:t>Set of skills that enable a person to convey information so that it is clearly received and understood.</a:t>
            </a:r>
          </a:p>
          <a:p>
            <a:pPr>
              <a:buFont typeface="Wingdings" panose="05000000000000000000" pitchFamily="2" charset="2"/>
              <a:buChar char="Ø"/>
            </a:pPr>
            <a:r>
              <a:rPr lang="en-US" altLang="en-US" sz="3200"/>
              <a:t>The ability to speak in public, write reports, chair meeting etc.</a:t>
            </a: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6020D5-1349-DD8F-0674-10200927B1E8}"/>
              </a:ext>
            </a:extLst>
          </p:cNvPr>
          <p:cNvSpPr>
            <a:spLocks noGrp="1"/>
          </p:cNvSpPr>
          <p:nvPr>
            <p:ph type="title"/>
          </p:nvPr>
        </p:nvSpPr>
        <p:spPr>
          <a:xfrm>
            <a:off x="1714500" y="190500"/>
            <a:ext cx="7886700" cy="1790700"/>
          </a:xfrm>
        </p:spPr>
        <p:txBody>
          <a:bodyPr/>
          <a:lstStyle/>
          <a:p>
            <a:r>
              <a:rPr lang="en-US" dirty="0"/>
              <a:t>What are the most effective ways to identify workplace problems?</a:t>
            </a:r>
          </a:p>
        </p:txBody>
      </p:sp>
      <p:sp>
        <p:nvSpPr>
          <p:cNvPr id="3" name="Text Placeholder 2">
            <a:extLst>
              <a:ext uri="{FF2B5EF4-FFF2-40B4-BE49-F238E27FC236}">
                <a16:creationId xmlns:a16="http://schemas.microsoft.com/office/drawing/2014/main" id="{E8795056-4BCA-83D3-9D6D-7A29BCDD77F1}"/>
              </a:ext>
            </a:extLst>
          </p:cNvPr>
          <p:cNvSpPr>
            <a:spLocks noGrp="1"/>
          </p:cNvSpPr>
          <p:nvPr>
            <p:ph type="body" sz="half" idx="1"/>
          </p:nvPr>
        </p:nvSpPr>
        <p:spPr>
          <a:xfrm>
            <a:off x="1714500" y="2286000"/>
            <a:ext cx="7886700" cy="4114800"/>
          </a:xfrm>
        </p:spPr>
        <p:txBody>
          <a:bodyPr/>
          <a:lstStyle/>
          <a:p>
            <a:r>
              <a:rPr lang="en-US" sz="2800" dirty="0"/>
              <a:t>Listen to feedback</a:t>
            </a:r>
          </a:p>
          <a:p>
            <a:r>
              <a:rPr lang="en-US" sz="2800" dirty="0"/>
              <a:t>Observe and measure</a:t>
            </a:r>
          </a:p>
          <a:p>
            <a:r>
              <a:rPr lang="en-US" sz="2800" dirty="0"/>
              <a:t>Ask questions</a:t>
            </a:r>
          </a:p>
          <a:p>
            <a:r>
              <a:rPr lang="en-US" sz="2800" dirty="0"/>
              <a:t>Use tools and techniques</a:t>
            </a:r>
          </a:p>
          <a:p>
            <a:r>
              <a:rPr lang="en-US" sz="2800" dirty="0"/>
              <a:t>Review and update</a:t>
            </a:r>
          </a:p>
          <a:p>
            <a:endParaRPr lang="en-US" sz="2800" dirty="0"/>
          </a:p>
        </p:txBody>
      </p:sp>
    </p:spTree>
    <p:extLst>
      <p:ext uri="{BB962C8B-B14F-4D97-AF65-F5344CB8AC3E}">
        <p14:creationId xmlns:p14="http://schemas.microsoft.com/office/powerpoint/2010/main" val="384135210"/>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60669-2E9E-FBAE-5F6C-6096D6DC4B44}"/>
              </a:ext>
            </a:extLst>
          </p:cNvPr>
          <p:cNvSpPr>
            <a:spLocks noGrp="1"/>
          </p:cNvSpPr>
          <p:nvPr>
            <p:ph type="title"/>
          </p:nvPr>
        </p:nvSpPr>
        <p:spPr/>
        <p:txBody>
          <a:bodyPr/>
          <a:lstStyle/>
          <a:p>
            <a:r>
              <a:rPr lang="en-US" dirty="0"/>
              <a:t>Signs of potential issues</a:t>
            </a:r>
          </a:p>
        </p:txBody>
      </p:sp>
      <p:sp>
        <p:nvSpPr>
          <p:cNvPr id="3" name="Content Placeholder 2">
            <a:extLst>
              <a:ext uri="{FF2B5EF4-FFF2-40B4-BE49-F238E27FC236}">
                <a16:creationId xmlns:a16="http://schemas.microsoft.com/office/drawing/2014/main" id="{FD6B99A9-F1C8-E5AA-BC1D-83DA6F6ADF54}"/>
              </a:ext>
            </a:extLst>
          </p:cNvPr>
          <p:cNvSpPr>
            <a:spLocks noGrp="1"/>
          </p:cNvSpPr>
          <p:nvPr>
            <p:ph sz="half" idx="1"/>
          </p:nvPr>
        </p:nvSpPr>
        <p:spPr/>
        <p:txBody>
          <a:bodyPr/>
          <a:lstStyle/>
          <a:p>
            <a:pPr marL="0" indent="0">
              <a:buNone/>
            </a:pPr>
            <a:r>
              <a:rPr lang="en-US" b="1" dirty="0"/>
              <a:t>Activity</a:t>
            </a:r>
            <a:r>
              <a:rPr lang="en-US" dirty="0"/>
              <a:t>- Role play</a:t>
            </a:r>
          </a:p>
        </p:txBody>
      </p:sp>
      <p:pic>
        <p:nvPicPr>
          <p:cNvPr id="6" name="Content Placeholder 5">
            <a:extLst>
              <a:ext uri="{FF2B5EF4-FFF2-40B4-BE49-F238E27FC236}">
                <a16:creationId xmlns:a16="http://schemas.microsoft.com/office/drawing/2014/main" id="{9C8ACEBE-F985-BFAE-3B22-F25433312FD3}"/>
              </a:ext>
            </a:extLst>
          </p:cNvPr>
          <p:cNvPicPr>
            <a:picLocks noGrp="1" noChangeAspect="1"/>
          </p:cNvPicPr>
          <p:nvPr>
            <p:ph sz="half" idx="2"/>
          </p:nvPr>
        </p:nvPicPr>
        <p:blipFill>
          <a:blip r:embed="rId3"/>
          <a:stretch>
            <a:fillRect/>
          </a:stretch>
        </p:blipFill>
        <p:spPr>
          <a:xfrm>
            <a:off x="2357437" y="2971800"/>
            <a:ext cx="5572125" cy="2819400"/>
          </a:xfrm>
          <a:prstGeom prst="rect">
            <a:avLst/>
          </a:prstGeom>
        </p:spPr>
      </p:pic>
    </p:spTree>
    <p:extLst>
      <p:ext uri="{BB962C8B-B14F-4D97-AF65-F5344CB8AC3E}">
        <p14:creationId xmlns:p14="http://schemas.microsoft.com/office/powerpoint/2010/main" val="414896968"/>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03C34E-856C-9AD3-6733-182595C63959}"/>
              </a:ext>
            </a:extLst>
          </p:cNvPr>
          <p:cNvSpPr>
            <a:spLocks noGrp="1"/>
          </p:cNvSpPr>
          <p:nvPr>
            <p:ph type="title"/>
          </p:nvPr>
        </p:nvSpPr>
        <p:spPr/>
        <p:txBody>
          <a:bodyPr/>
          <a:lstStyle/>
          <a:p>
            <a:r>
              <a:rPr lang="en-US" dirty="0"/>
              <a:t>Indicators of issues at work</a:t>
            </a:r>
          </a:p>
        </p:txBody>
      </p:sp>
      <p:sp>
        <p:nvSpPr>
          <p:cNvPr id="3" name="Text Placeholder 2">
            <a:extLst>
              <a:ext uri="{FF2B5EF4-FFF2-40B4-BE49-F238E27FC236}">
                <a16:creationId xmlns:a16="http://schemas.microsoft.com/office/drawing/2014/main" id="{9308B43B-DC89-6C64-2F02-20595116DCB6}"/>
              </a:ext>
            </a:extLst>
          </p:cNvPr>
          <p:cNvSpPr>
            <a:spLocks noGrp="1"/>
          </p:cNvSpPr>
          <p:nvPr>
            <p:ph type="body" sz="half" idx="1"/>
          </p:nvPr>
        </p:nvSpPr>
        <p:spPr>
          <a:xfrm>
            <a:off x="1409700" y="1447800"/>
            <a:ext cx="7886700" cy="4762500"/>
          </a:xfrm>
        </p:spPr>
        <p:txBody>
          <a:bodyPr>
            <a:normAutofit lnSpcReduction="10000"/>
          </a:bodyPr>
          <a:lstStyle/>
          <a:p>
            <a:r>
              <a:rPr lang="en-US" sz="2800" dirty="0"/>
              <a:t>Frequent Employee Departures</a:t>
            </a:r>
          </a:p>
          <a:p>
            <a:r>
              <a:rPr lang="en-US" sz="2800" dirty="0"/>
              <a:t>Overbearing Supervision and Limited Independence</a:t>
            </a:r>
          </a:p>
          <a:p>
            <a:r>
              <a:rPr lang="en-US" sz="2800" dirty="0"/>
              <a:t>Breakdown in Communication</a:t>
            </a:r>
          </a:p>
          <a:p>
            <a:r>
              <a:rPr lang="en-US" sz="2800" dirty="0"/>
              <a:t>Constant Negativity and Rumor-Mongering</a:t>
            </a:r>
          </a:p>
          <a:p>
            <a:r>
              <a:rPr lang="en-US" sz="2800" dirty="0"/>
              <a:t>Excessive Workload and Employee Burnout</a:t>
            </a:r>
          </a:p>
          <a:p>
            <a:r>
              <a:rPr lang="en-US" sz="2800" dirty="0"/>
              <a:t>Limited Opportunities for Growth</a:t>
            </a:r>
          </a:p>
          <a:p>
            <a:r>
              <a:rPr lang="en-US" sz="2800" dirty="0"/>
              <a:t>Discrimination and Intimidation.</a:t>
            </a:r>
          </a:p>
        </p:txBody>
      </p:sp>
    </p:spTree>
    <p:extLst>
      <p:ext uri="{BB962C8B-B14F-4D97-AF65-F5344CB8AC3E}">
        <p14:creationId xmlns:p14="http://schemas.microsoft.com/office/powerpoint/2010/main" val="324825049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2C2DF3-D571-70FB-C3BD-B21CA5F04A2E}"/>
              </a:ext>
            </a:extLst>
          </p:cNvPr>
          <p:cNvSpPr>
            <a:spLocks noGrp="1"/>
          </p:cNvSpPr>
          <p:nvPr>
            <p:ph type="title"/>
          </p:nvPr>
        </p:nvSpPr>
        <p:spPr/>
        <p:txBody>
          <a:bodyPr/>
          <a:lstStyle/>
          <a:p>
            <a:r>
              <a:rPr lang="en-US" dirty="0"/>
              <a:t>Feedback mechanisms at work</a:t>
            </a:r>
          </a:p>
        </p:txBody>
      </p:sp>
      <p:sp>
        <p:nvSpPr>
          <p:cNvPr id="3" name="Content Placeholder 2">
            <a:extLst>
              <a:ext uri="{FF2B5EF4-FFF2-40B4-BE49-F238E27FC236}">
                <a16:creationId xmlns:a16="http://schemas.microsoft.com/office/drawing/2014/main" id="{681D0A8A-80B6-13B2-9A8E-C46EA093B607}"/>
              </a:ext>
            </a:extLst>
          </p:cNvPr>
          <p:cNvSpPr>
            <a:spLocks noGrp="1"/>
          </p:cNvSpPr>
          <p:nvPr>
            <p:ph idx="1"/>
          </p:nvPr>
        </p:nvSpPr>
        <p:spPr/>
        <p:txBody>
          <a:bodyPr/>
          <a:lstStyle/>
          <a:p>
            <a:pPr marL="0" indent="0">
              <a:buNone/>
            </a:pPr>
            <a:r>
              <a:rPr lang="en-US" sz="2800" b="1" dirty="0"/>
              <a:t>Activity</a:t>
            </a:r>
            <a:r>
              <a:rPr lang="en-US" sz="2800" dirty="0"/>
              <a:t>- Group discussion</a:t>
            </a:r>
          </a:p>
          <a:p>
            <a:pPr marL="0" indent="0">
              <a:buNone/>
            </a:pPr>
            <a:r>
              <a:rPr lang="en-US" sz="2800" dirty="0"/>
              <a:t>What are the different feedback mechanisms can be used to gather information about issues?</a:t>
            </a:r>
          </a:p>
        </p:txBody>
      </p:sp>
    </p:spTree>
    <p:extLst>
      <p:ext uri="{BB962C8B-B14F-4D97-AF65-F5344CB8AC3E}">
        <p14:creationId xmlns:p14="http://schemas.microsoft.com/office/powerpoint/2010/main" val="136542213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A700FB-F456-84D1-53A9-33ACC8DC655A}"/>
              </a:ext>
            </a:extLst>
          </p:cNvPr>
          <p:cNvSpPr>
            <a:spLocks noGrp="1"/>
          </p:cNvSpPr>
          <p:nvPr>
            <p:ph type="title"/>
          </p:nvPr>
        </p:nvSpPr>
        <p:spPr/>
        <p:txBody>
          <a:bodyPr/>
          <a:lstStyle/>
          <a:p>
            <a:r>
              <a:rPr lang="en-US" dirty="0"/>
              <a:t>Employee Feedback Mechanisms</a:t>
            </a:r>
          </a:p>
        </p:txBody>
      </p:sp>
      <p:sp>
        <p:nvSpPr>
          <p:cNvPr id="3" name="Content Placeholder 2">
            <a:extLst>
              <a:ext uri="{FF2B5EF4-FFF2-40B4-BE49-F238E27FC236}">
                <a16:creationId xmlns:a16="http://schemas.microsoft.com/office/drawing/2014/main" id="{3A5D54D9-9F73-0641-267A-32C8927008CC}"/>
              </a:ext>
            </a:extLst>
          </p:cNvPr>
          <p:cNvSpPr>
            <a:spLocks noGrp="1"/>
          </p:cNvSpPr>
          <p:nvPr>
            <p:ph idx="1"/>
          </p:nvPr>
        </p:nvSpPr>
        <p:spPr/>
        <p:txBody>
          <a:bodyPr/>
          <a:lstStyle/>
          <a:p>
            <a:r>
              <a:rPr lang="en-US" dirty="0"/>
              <a:t>Surveys: Performance Review</a:t>
            </a:r>
          </a:p>
          <a:p>
            <a:r>
              <a:rPr lang="en-US" dirty="0"/>
              <a:t>Performance reviews are typically conducted once per year. </a:t>
            </a:r>
          </a:p>
          <a:p>
            <a:r>
              <a:rPr lang="en-US" dirty="0"/>
              <a:t>One-on-One Meetings</a:t>
            </a:r>
          </a:p>
          <a:p>
            <a:r>
              <a:rPr lang="en-US" dirty="0"/>
              <a:t>Group Discussions</a:t>
            </a:r>
          </a:p>
          <a:p>
            <a:r>
              <a:rPr lang="en-US" dirty="0"/>
              <a:t>360-degree evaluation:</a:t>
            </a:r>
          </a:p>
        </p:txBody>
      </p:sp>
    </p:spTree>
    <p:extLst>
      <p:ext uri="{BB962C8B-B14F-4D97-AF65-F5344CB8AC3E}">
        <p14:creationId xmlns:p14="http://schemas.microsoft.com/office/powerpoint/2010/main" val="555427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2CEC88-3B04-8324-5D09-3976C91F4052}"/>
              </a:ext>
            </a:extLst>
          </p:cNvPr>
          <p:cNvSpPr>
            <a:spLocks noGrp="1"/>
          </p:cNvSpPr>
          <p:nvPr>
            <p:ph type="title"/>
          </p:nvPr>
        </p:nvSpPr>
        <p:spPr>
          <a:xfrm>
            <a:off x="1714500" y="304800"/>
            <a:ext cx="7886700" cy="1714500"/>
          </a:xfrm>
        </p:spPr>
        <p:txBody>
          <a:bodyPr/>
          <a:lstStyle/>
          <a:p>
            <a:r>
              <a:rPr lang="en-US" dirty="0"/>
              <a:t>Workplace problems and some suggestions on how to solve them:</a:t>
            </a:r>
          </a:p>
        </p:txBody>
      </p:sp>
      <p:sp>
        <p:nvSpPr>
          <p:cNvPr id="3" name="Content Placeholder 2">
            <a:extLst>
              <a:ext uri="{FF2B5EF4-FFF2-40B4-BE49-F238E27FC236}">
                <a16:creationId xmlns:a16="http://schemas.microsoft.com/office/drawing/2014/main" id="{361952C4-8065-EDA5-22A5-2291190A807F}"/>
              </a:ext>
            </a:extLst>
          </p:cNvPr>
          <p:cNvSpPr>
            <a:spLocks noGrp="1"/>
          </p:cNvSpPr>
          <p:nvPr>
            <p:ph idx="1"/>
          </p:nvPr>
        </p:nvSpPr>
        <p:spPr>
          <a:xfrm>
            <a:off x="1562100" y="2476500"/>
            <a:ext cx="8039100" cy="4191000"/>
          </a:xfrm>
        </p:spPr>
        <p:txBody>
          <a:bodyPr/>
          <a:lstStyle/>
          <a:p>
            <a:r>
              <a:rPr lang="en-US" sz="2800" dirty="0"/>
              <a:t>Low employee motivation-set up meetings with employees to learn if they're feeling unappreciated, overworked or experiencing personal problems at home. Consider a personal conversation with an employee to reach the direct cause of their low motivation. You can then offer solutions that address direct causes.</a:t>
            </a:r>
          </a:p>
        </p:txBody>
      </p:sp>
    </p:spTree>
    <p:extLst>
      <p:ext uri="{BB962C8B-B14F-4D97-AF65-F5344CB8AC3E}">
        <p14:creationId xmlns:p14="http://schemas.microsoft.com/office/powerpoint/2010/main" val="368599707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BFCFC-4076-E6F0-1D76-51A17687262E}"/>
              </a:ext>
            </a:extLst>
          </p:cNvPr>
          <p:cNvSpPr>
            <a:spLocks noGrp="1"/>
          </p:cNvSpPr>
          <p:nvPr>
            <p:ph type="title"/>
          </p:nvPr>
        </p:nvSpPr>
        <p:spPr/>
        <p:txBody>
          <a:bodyPr/>
          <a:lstStyle/>
          <a:p>
            <a:r>
              <a:rPr lang="en-US" dirty="0"/>
              <a:t>CONT 1.</a:t>
            </a:r>
          </a:p>
        </p:txBody>
      </p:sp>
      <p:sp>
        <p:nvSpPr>
          <p:cNvPr id="3" name="Content Placeholder 2">
            <a:extLst>
              <a:ext uri="{FF2B5EF4-FFF2-40B4-BE49-F238E27FC236}">
                <a16:creationId xmlns:a16="http://schemas.microsoft.com/office/drawing/2014/main" id="{332282D0-9C3E-879B-A279-B8A2E95BD526}"/>
              </a:ext>
            </a:extLst>
          </p:cNvPr>
          <p:cNvSpPr>
            <a:spLocks noGrp="1"/>
          </p:cNvSpPr>
          <p:nvPr>
            <p:ph idx="1"/>
          </p:nvPr>
        </p:nvSpPr>
        <p:spPr/>
        <p:txBody>
          <a:bodyPr/>
          <a:lstStyle/>
          <a:p>
            <a:r>
              <a:rPr lang="en-US" dirty="0"/>
              <a:t>Poor company culture-Culture encompasses the company's values, how it views employees and how employees support each other. Companies can build a stronger company culture by asking for employee feedback, creating more identifiable company values and building cooperative teams through collaborative projects and positive reinforcement.</a:t>
            </a:r>
          </a:p>
        </p:txBody>
      </p:sp>
    </p:spTree>
    <p:extLst>
      <p:ext uri="{BB962C8B-B14F-4D97-AF65-F5344CB8AC3E}">
        <p14:creationId xmlns:p14="http://schemas.microsoft.com/office/powerpoint/2010/main" val="195792360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0E0E7-1E35-858D-C3AA-CF5ADE6811D3}"/>
              </a:ext>
            </a:extLst>
          </p:cNvPr>
          <p:cNvSpPr>
            <a:spLocks noGrp="1"/>
          </p:cNvSpPr>
          <p:nvPr>
            <p:ph type="title"/>
          </p:nvPr>
        </p:nvSpPr>
        <p:spPr/>
        <p:txBody>
          <a:bodyPr/>
          <a:lstStyle/>
          <a:p>
            <a:r>
              <a:rPr lang="en-US" dirty="0"/>
              <a:t>CONT 2.</a:t>
            </a:r>
          </a:p>
        </p:txBody>
      </p:sp>
      <p:sp>
        <p:nvSpPr>
          <p:cNvPr id="3" name="Content Placeholder 2">
            <a:extLst>
              <a:ext uri="{FF2B5EF4-FFF2-40B4-BE49-F238E27FC236}">
                <a16:creationId xmlns:a16="http://schemas.microsoft.com/office/drawing/2014/main" id="{FC92E5EB-ED14-8E03-93BB-7940B5DD4A09}"/>
              </a:ext>
            </a:extLst>
          </p:cNvPr>
          <p:cNvSpPr>
            <a:spLocks noGrp="1"/>
          </p:cNvSpPr>
          <p:nvPr>
            <p:ph idx="1"/>
          </p:nvPr>
        </p:nvSpPr>
        <p:spPr/>
        <p:txBody>
          <a:bodyPr/>
          <a:lstStyle/>
          <a:p>
            <a:r>
              <a:rPr lang="en-US" dirty="0"/>
              <a:t>Lack of work-life balance for employees- Companies can focus on improving work-life balance by offering more time off, flexible schedules and paid holidays. They might stress the importance of work-life balance and create more manageable quotas for employees.</a:t>
            </a:r>
          </a:p>
        </p:txBody>
      </p:sp>
    </p:spTree>
    <p:extLst>
      <p:ext uri="{BB962C8B-B14F-4D97-AF65-F5344CB8AC3E}">
        <p14:creationId xmlns:p14="http://schemas.microsoft.com/office/powerpoint/2010/main" val="3389582836"/>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B185B-E369-50CB-3FE8-4D818CD2251B}"/>
              </a:ext>
            </a:extLst>
          </p:cNvPr>
          <p:cNvSpPr>
            <a:spLocks noGrp="1"/>
          </p:cNvSpPr>
          <p:nvPr>
            <p:ph type="title"/>
          </p:nvPr>
        </p:nvSpPr>
        <p:spPr/>
        <p:txBody>
          <a:bodyPr/>
          <a:lstStyle/>
          <a:p>
            <a:r>
              <a:rPr lang="en-US" dirty="0"/>
              <a:t>CONT 3.</a:t>
            </a:r>
          </a:p>
        </p:txBody>
      </p:sp>
      <p:sp>
        <p:nvSpPr>
          <p:cNvPr id="3" name="Content Placeholder 2">
            <a:extLst>
              <a:ext uri="{FF2B5EF4-FFF2-40B4-BE49-F238E27FC236}">
                <a16:creationId xmlns:a16="http://schemas.microsoft.com/office/drawing/2014/main" id="{17A9F896-29DF-10FA-080A-B6B85AC8E3A4}"/>
              </a:ext>
            </a:extLst>
          </p:cNvPr>
          <p:cNvSpPr>
            <a:spLocks noGrp="1"/>
          </p:cNvSpPr>
          <p:nvPr>
            <p:ph idx="1"/>
          </p:nvPr>
        </p:nvSpPr>
        <p:spPr>
          <a:xfrm>
            <a:off x="1714500" y="1717675"/>
            <a:ext cx="7886700" cy="5486400"/>
          </a:xfrm>
        </p:spPr>
        <p:txBody>
          <a:bodyPr/>
          <a:lstStyle/>
          <a:p>
            <a:r>
              <a:rPr lang="en-US" dirty="0"/>
              <a:t>Inflexible schedules- Inflexible schedules can become problematic because they don't allow employees to take time off when necessary or adjust their schedules to meet personal needs. Businesses can solve this problem by creating a better schedule for each team and implementing more coverage for employees taking time off. This can mean hiring temporary employees or contractors to meet quota needs and offering different scheduling options.</a:t>
            </a:r>
          </a:p>
        </p:txBody>
      </p:sp>
    </p:spTree>
    <p:extLst>
      <p:ext uri="{BB962C8B-B14F-4D97-AF65-F5344CB8AC3E}">
        <p14:creationId xmlns:p14="http://schemas.microsoft.com/office/powerpoint/2010/main" val="253369854"/>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153F8-0F9C-57C1-17D4-9BDAF426F3C0}"/>
              </a:ext>
            </a:extLst>
          </p:cNvPr>
          <p:cNvSpPr>
            <a:spLocks noGrp="1"/>
          </p:cNvSpPr>
          <p:nvPr>
            <p:ph type="title"/>
          </p:nvPr>
        </p:nvSpPr>
        <p:spPr/>
        <p:txBody>
          <a:bodyPr/>
          <a:lstStyle/>
          <a:p>
            <a:r>
              <a:rPr lang="en-US" dirty="0"/>
              <a:t>CONT 4.</a:t>
            </a:r>
          </a:p>
        </p:txBody>
      </p:sp>
      <p:sp>
        <p:nvSpPr>
          <p:cNvPr id="3" name="Content Placeholder 2">
            <a:extLst>
              <a:ext uri="{FF2B5EF4-FFF2-40B4-BE49-F238E27FC236}">
                <a16:creationId xmlns:a16="http://schemas.microsoft.com/office/drawing/2014/main" id="{0B253AD2-B4F8-0A64-ABFA-89929BC3EF39}"/>
              </a:ext>
            </a:extLst>
          </p:cNvPr>
          <p:cNvSpPr>
            <a:spLocks noGrp="1"/>
          </p:cNvSpPr>
          <p:nvPr>
            <p:ph idx="1"/>
          </p:nvPr>
        </p:nvSpPr>
        <p:spPr>
          <a:xfrm>
            <a:off x="1714500" y="1905000"/>
            <a:ext cx="7886700" cy="4762500"/>
          </a:xfrm>
        </p:spPr>
        <p:txBody>
          <a:bodyPr/>
          <a:lstStyle/>
          <a:p>
            <a:r>
              <a:rPr lang="en-US" dirty="0"/>
              <a:t>Insufficient training- Insufficient training typically occurs when a company requires a better onboarding process that focuses on providing direct training from experienced individuals. To address an insufficient training programme, employers can create an onboarding process that pairs new employees with experienced trainers and connects them to a network of experts or peers who can answer their questions.</a:t>
            </a:r>
          </a:p>
        </p:txBody>
      </p:sp>
    </p:spTree>
    <p:extLst>
      <p:ext uri="{BB962C8B-B14F-4D97-AF65-F5344CB8AC3E}">
        <p14:creationId xmlns:p14="http://schemas.microsoft.com/office/powerpoint/2010/main" val="5525488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a:extLst>
              <a:ext uri="{FF2B5EF4-FFF2-40B4-BE49-F238E27FC236}">
                <a16:creationId xmlns:a16="http://schemas.microsoft.com/office/drawing/2014/main" id="{0FB7F44F-9129-C794-D385-C3FE831453D8}"/>
              </a:ext>
            </a:extLst>
          </p:cNvPr>
          <p:cNvSpPr>
            <a:spLocks noGrp="1" noChangeArrowheads="1"/>
          </p:cNvSpPr>
          <p:nvPr>
            <p:ph type="title"/>
          </p:nvPr>
        </p:nvSpPr>
        <p:spPr/>
        <p:txBody>
          <a:bodyPr/>
          <a:lstStyle/>
          <a:p>
            <a:r>
              <a:rPr lang="en-US" altLang="en-US"/>
              <a:t>Elements of communication</a:t>
            </a:r>
          </a:p>
        </p:txBody>
      </p:sp>
      <p:sp>
        <p:nvSpPr>
          <p:cNvPr id="19459" name="Content Placeholder 2">
            <a:extLst>
              <a:ext uri="{FF2B5EF4-FFF2-40B4-BE49-F238E27FC236}">
                <a16:creationId xmlns:a16="http://schemas.microsoft.com/office/drawing/2014/main" id="{F7F0BDD4-B894-5551-1092-7DF0D1AB15BD}"/>
              </a:ext>
            </a:extLst>
          </p:cNvPr>
          <p:cNvSpPr>
            <a:spLocks noGrp="1" noChangeArrowheads="1"/>
          </p:cNvSpPr>
          <p:nvPr>
            <p:ph idx="1"/>
          </p:nvPr>
        </p:nvSpPr>
        <p:spPr/>
        <p:txBody>
          <a:bodyPr>
            <a:normAutofit lnSpcReduction="10000"/>
          </a:bodyPr>
          <a:lstStyle/>
          <a:p>
            <a:r>
              <a:rPr lang="en-US" altLang="en-US" sz="2000"/>
              <a:t>Sender:  This is the source/ generator of information and initiator of communication</a:t>
            </a:r>
          </a:p>
          <a:p>
            <a:r>
              <a:rPr lang="en-US" altLang="en-US" sz="2000"/>
              <a:t>Encoder: Means translating the message. </a:t>
            </a:r>
          </a:p>
          <a:p>
            <a:r>
              <a:rPr lang="en-US" altLang="en-US" sz="2000"/>
              <a:t>Medium: Is the channel used to communicate the message. </a:t>
            </a:r>
          </a:p>
          <a:p>
            <a:r>
              <a:rPr lang="en-US" altLang="en-US" sz="2000"/>
              <a:t>Receiver: The group or individual who receives the message.</a:t>
            </a:r>
          </a:p>
          <a:p>
            <a:r>
              <a:rPr lang="en-US" altLang="en-US" sz="2000"/>
              <a:t>Decoding : The receiver perceives and interprets or decodes the sender’s message into information that has meaning. </a:t>
            </a:r>
          </a:p>
          <a:p>
            <a:r>
              <a:rPr lang="en-US" altLang="en-US" sz="2000"/>
              <a:t>Feedback: Is a continuous two way process. </a:t>
            </a:r>
            <a:endParaRPr lang="en-US" altLang="en-US"/>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7299DB-0574-5024-C3A4-E05A18999C37}"/>
              </a:ext>
            </a:extLst>
          </p:cNvPr>
          <p:cNvSpPr>
            <a:spLocks noGrp="1"/>
          </p:cNvSpPr>
          <p:nvPr>
            <p:ph type="title"/>
          </p:nvPr>
        </p:nvSpPr>
        <p:spPr/>
        <p:txBody>
          <a:bodyPr/>
          <a:lstStyle/>
          <a:p>
            <a:r>
              <a:rPr lang="en-US" dirty="0"/>
              <a:t>CONT 5.</a:t>
            </a:r>
          </a:p>
        </p:txBody>
      </p:sp>
      <p:sp>
        <p:nvSpPr>
          <p:cNvPr id="3" name="Content Placeholder 2">
            <a:extLst>
              <a:ext uri="{FF2B5EF4-FFF2-40B4-BE49-F238E27FC236}">
                <a16:creationId xmlns:a16="http://schemas.microsoft.com/office/drawing/2014/main" id="{34B734EB-3550-1A7C-8166-B3E13790AC54}"/>
              </a:ext>
            </a:extLst>
          </p:cNvPr>
          <p:cNvSpPr>
            <a:spLocks noGrp="1"/>
          </p:cNvSpPr>
          <p:nvPr>
            <p:ph idx="1"/>
          </p:nvPr>
        </p:nvSpPr>
        <p:spPr/>
        <p:txBody>
          <a:bodyPr/>
          <a:lstStyle/>
          <a:p>
            <a:r>
              <a:rPr lang="en-US" dirty="0"/>
              <a:t>Lack of proper tools or equipment- Businesses can address this common work problem by reviewing their equipment and production needs frequently to ensure it matches modern standards. Companies can also ask their employees for any suggestions for tools and equipment that might help them do their jobs more efficiently</a:t>
            </a:r>
          </a:p>
        </p:txBody>
      </p:sp>
    </p:spTree>
    <p:extLst>
      <p:ext uri="{BB962C8B-B14F-4D97-AF65-F5344CB8AC3E}">
        <p14:creationId xmlns:p14="http://schemas.microsoft.com/office/powerpoint/2010/main" val="3765313119"/>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CA1879-06DB-D408-4242-4EB24E40AE7C}"/>
              </a:ext>
            </a:extLst>
          </p:cNvPr>
          <p:cNvSpPr>
            <a:spLocks noGrp="1"/>
          </p:cNvSpPr>
          <p:nvPr>
            <p:ph type="title"/>
          </p:nvPr>
        </p:nvSpPr>
        <p:spPr/>
        <p:txBody>
          <a:bodyPr>
            <a:normAutofit fontScale="90000"/>
          </a:bodyPr>
          <a:lstStyle/>
          <a:p>
            <a:r>
              <a:rPr lang="en-US" sz="4000" dirty="0"/>
              <a:t>Workplace Communication barriers</a:t>
            </a:r>
          </a:p>
        </p:txBody>
      </p:sp>
      <p:sp>
        <p:nvSpPr>
          <p:cNvPr id="3" name="Content Placeholder 2">
            <a:extLst>
              <a:ext uri="{FF2B5EF4-FFF2-40B4-BE49-F238E27FC236}">
                <a16:creationId xmlns:a16="http://schemas.microsoft.com/office/drawing/2014/main" id="{9F0B50A3-7079-2E00-3483-537830FA846C}"/>
              </a:ext>
            </a:extLst>
          </p:cNvPr>
          <p:cNvSpPr>
            <a:spLocks noGrp="1"/>
          </p:cNvSpPr>
          <p:nvPr>
            <p:ph idx="1"/>
          </p:nvPr>
        </p:nvSpPr>
        <p:spPr/>
        <p:txBody>
          <a:bodyPr>
            <a:normAutofit/>
          </a:bodyPr>
          <a:lstStyle/>
          <a:p>
            <a:r>
              <a:rPr lang="en-US" dirty="0"/>
              <a:t> Lack of clarity and context</a:t>
            </a:r>
          </a:p>
          <a:p>
            <a:r>
              <a:rPr lang="en-US" dirty="0"/>
              <a:t> Information overload</a:t>
            </a:r>
          </a:p>
          <a:p>
            <a:r>
              <a:rPr lang="en-US" dirty="0"/>
              <a:t>Hierarchy and power dynamics</a:t>
            </a:r>
          </a:p>
          <a:p>
            <a:r>
              <a:rPr lang="en-US" dirty="0"/>
              <a:t>Cultural differences and language barriers</a:t>
            </a:r>
          </a:p>
          <a:p>
            <a:r>
              <a:rPr lang="en-US" dirty="0"/>
              <a:t>Poor communication channels</a:t>
            </a:r>
          </a:p>
          <a:p>
            <a:r>
              <a:rPr lang="en-US" dirty="0"/>
              <a:t>Noise and distractions</a:t>
            </a:r>
          </a:p>
          <a:p>
            <a:r>
              <a:rPr lang="en-US" dirty="0"/>
              <a:t>Emotional factors</a:t>
            </a:r>
          </a:p>
        </p:txBody>
      </p:sp>
    </p:spTree>
    <p:extLst>
      <p:ext uri="{BB962C8B-B14F-4D97-AF65-F5344CB8AC3E}">
        <p14:creationId xmlns:p14="http://schemas.microsoft.com/office/powerpoint/2010/main" val="319573219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E7A648-1227-49ED-1F09-D8519461645C}"/>
              </a:ext>
            </a:extLst>
          </p:cNvPr>
          <p:cNvSpPr>
            <a:spLocks noGrp="1"/>
          </p:cNvSpPr>
          <p:nvPr>
            <p:ph type="title"/>
          </p:nvPr>
        </p:nvSpPr>
        <p:spPr/>
        <p:txBody>
          <a:bodyPr/>
          <a:lstStyle/>
          <a:p>
            <a:r>
              <a:rPr lang="en-US" dirty="0"/>
              <a:t>Recap: Think-pair-shares activity</a:t>
            </a:r>
          </a:p>
        </p:txBody>
      </p:sp>
      <p:pic>
        <p:nvPicPr>
          <p:cNvPr id="4" name="Content Placeholder 3">
            <a:extLst>
              <a:ext uri="{FF2B5EF4-FFF2-40B4-BE49-F238E27FC236}">
                <a16:creationId xmlns:a16="http://schemas.microsoft.com/office/drawing/2014/main" id="{5884911F-C8E7-5C9F-8FC8-231BD7A684D3}"/>
              </a:ext>
            </a:extLst>
          </p:cNvPr>
          <p:cNvPicPr>
            <a:picLocks noGrp="1" noChangeAspect="1"/>
          </p:cNvPicPr>
          <p:nvPr>
            <p:ph idx="1"/>
          </p:nvPr>
        </p:nvPicPr>
        <p:blipFill>
          <a:blip r:embed="rId3"/>
          <a:stretch>
            <a:fillRect/>
          </a:stretch>
        </p:blipFill>
        <p:spPr>
          <a:xfrm>
            <a:off x="2095500" y="2057400"/>
            <a:ext cx="5867399" cy="4302125"/>
          </a:xfrm>
          <a:prstGeom prst="rect">
            <a:avLst/>
          </a:prstGeom>
        </p:spPr>
      </p:pic>
    </p:spTree>
    <p:extLst>
      <p:ext uri="{BB962C8B-B14F-4D97-AF65-F5344CB8AC3E}">
        <p14:creationId xmlns:p14="http://schemas.microsoft.com/office/powerpoint/2010/main" val="369517310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D9C98F4-855B-FED4-B045-F20EA71D2249}"/>
              </a:ext>
            </a:extLst>
          </p:cNvPr>
          <p:cNvPicPr>
            <a:picLocks noChangeAspect="1"/>
          </p:cNvPicPr>
          <p:nvPr/>
        </p:nvPicPr>
        <p:blipFill>
          <a:blip r:embed="rId2"/>
          <a:stretch>
            <a:fillRect/>
          </a:stretch>
        </p:blipFill>
        <p:spPr>
          <a:xfrm>
            <a:off x="2247900" y="1314450"/>
            <a:ext cx="6781800" cy="4229100"/>
          </a:xfrm>
          <a:prstGeom prst="rect">
            <a:avLst/>
          </a:prstGeom>
        </p:spPr>
      </p:pic>
    </p:spTree>
    <p:extLst>
      <p:ext uri="{BB962C8B-B14F-4D97-AF65-F5344CB8AC3E}">
        <p14:creationId xmlns:p14="http://schemas.microsoft.com/office/powerpoint/2010/main" val="42863111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a:extLst>
              <a:ext uri="{FF2B5EF4-FFF2-40B4-BE49-F238E27FC236}">
                <a16:creationId xmlns:a16="http://schemas.microsoft.com/office/drawing/2014/main" id="{945CD349-3C8F-B0BB-7025-1893585F3F23}"/>
              </a:ext>
            </a:extLst>
          </p:cNvPr>
          <p:cNvSpPr>
            <a:spLocks noGrp="1" noChangeArrowheads="1"/>
          </p:cNvSpPr>
          <p:nvPr>
            <p:ph type="title"/>
          </p:nvPr>
        </p:nvSpPr>
        <p:spPr>
          <a:xfrm>
            <a:off x="1714500" y="190500"/>
            <a:ext cx="7886700" cy="1409700"/>
          </a:xfrm>
        </p:spPr>
        <p:txBody>
          <a:bodyPr/>
          <a:lstStyle/>
          <a:p>
            <a:r>
              <a:rPr lang="en-US" altLang="en-US"/>
              <a:t>Communication Process</a:t>
            </a:r>
          </a:p>
        </p:txBody>
      </p:sp>
      <p:pic>
        <p:nvPicPr>
          <p:cNvPr id="21507" name="Content Placeholder 6">
            <a:extLst>
              <a:ext uri="{FF2B5EF4-FFF2-40B4-BE49-F238E27FC236}">
                <a16:creationId xmlns:a16="http://schemas.microsoft.com/office/drawing/2014/main" id="{C8F68656-C744-7EDC-947C-3BA8A55B7B39}"/>
              </a:ext>
              <a:ext uri="{C183D7F6-B498-43B3-948B-1728B52AA6E4}">
                <adec:decorative xmlns:adec="http://schemas.microsoft.com/office/drawing/2017/decorative" val="1"/>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1280161" y="1600200"/>
            <a:ext cx="8343899" cy="4991100"/>
          </a:xfr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a:extLst>
              <a:ext uri="{FF2B5EF4-FFF2-40B4-BE49-F238E27FC236}">
                <a16:creationId xmlns:a16="http://schemas.microsoft.com/office/drawing/2014/main" id="{E156C79D-D175-6B1C-559F-CDE72EA9AAC4}"/>
              </a:ext>
            </a:extLst>
          </p:cNvPr>
          <p:cNvSpPr>
            <a:spLocks noGrp="1" noChangeArrowheads="1"/>
          </p:cNvSpPr>
          <p:nvPr>
            <p:ph type="title"/>
          </p:nvPr>
        </p:nvSpPr>
        <p:spPr/>
        <p:txBody>
          <a:bodyPr/>
          <a:lstStyle/>
          <a:p>
            <a:r>
              <a:rPr lang="en-US" altLang="en-US" dirty="0"/>
              <a:t>“This is a pen”</a:t>
            </a:r>
          </a:p>
        </p:txBody>
      </p:sp>
      <p:pic>
        <p:nvPicPr>
          <p:cNvPr id="2" name="Picture 1">
            <a:extLst>
              <a:ext uri="{FF2B5EF4-FFF2-40B4-BE49-F238E27FC236}">
                <a16:creationId xmlns:a16="http://schemas.microsoft.com/office/drawing/2014/main" id="{0B7E88E8-EEE9-71C9-C3F3-0503C54D6D1F}"/>
              </a:ext>
            </a:extLst>
          </p:cNvPr>
          <p:cNvPicPr>
            <a:picLocks noChangeAspect="1"/>
          </p:cNvPicPr>
          <p:nvPr/>
        </p:nvPicPr>
        <p:blipFill>
          <a:blip r:embed="rId3"/>
          <a:stretch>
            <a:fillRect/>
          </a:stretch>
        </p:blipFill>
        <p:spPr>
          <a:xfrm>
            <a:off x="1714500" y="1981200"/>
            <a:ext cx="7467600" cy="426720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7AFC377A-5478-0580-892D-30CFCFC9C2C6}"/>
              </a:ext>
            </a:extLst>
          </p:cNvPr>
          <p:cNvSpPr>
            <a:spLocks noGrp="1" noChangeArrowheads="1"/>
          </p:cNvSpPr>
          <p:nvPr>
            <p:ph type="title"/>
          </p:nvPr>
        </p:nvSpPr>
        <p:spPr>
          <a:xfrm>
            <a:off x="1714500" y="533400"/>
            <a:ext cx="8305800" cy="914400"/>
          </a:xfrm>
        </p:spPr>
        <p:txBody>
          <a:bodyPr/>
          <a:lstStyle/>
          <a:p>
            <a:pPr eaLnBrk="1" hangingPunct="1"/>
            <a:r>
              <a:rPr lang="en-US" altLang="en-US" sz="3400"/>
              <a:t>Mode of Communication</a:t>
            </a:r>
          </a:p>
        </p:txBody>
      </p:sp>
      <p:pic>
        <p:nvPicPr>
          <p:cNvPr id="22532" name="Picture 4" descr="j0282604[1]">
            <a:extLst>
              <a:ext uri="{FF2B5EF4-FFF2-40B4-BE49-F238E27FC236}">
                <a16:creationId xmlns:a16="http://schemas.microsoft.com/office/drawing/2014/main" id="{3C38579D-4A3D-426C-4B0F-927B08FFA1C1}"/>
              </a:ext>
            </a:extLst>
          </p:cNvPr>
          <p:cNvPicPr>
            <a:picLocks noGrp="1" noChangeAspect="1" noChangeArrowheads="1"/>
          </p:cNvPicPr>
          <p:nvPr>
            <p:ph sz="quarter" idx="2"/>
          </p:nvPr>
        </p:nvPicPr>
        <p:blipFill>
          <a:blip r:embed="rId2">
            <a:extLst>
              <a:ext uri="{28A0092B-C50C-407E-A947-70E740481C1C}">
                <a14:useLocalDpi xmlns:a14="http://schemas.microsoft.com/office/drawing/2010/main" val="0"/>
              </a:ext>
            </a:extLst>
          </a:blip>
          <a:srcRect/>
          <a:stretch>
            <a:fillRect/>
          </a:stretch>
        </p:blipFill>
        <p:spPr>
          <a:xfrm>
            <a:off x="6316663" y="3060700"/>
            <a:ext cx="1517650" cy="1406525"/>
          </a:xfrm>
        </p:spPr>
      </p:pic>
      <p:pic>
        <p:nvPicPr>
          <p:cNvPr id="22531" name="Picture 3" descr="j0310170[1]">
            <a:extLst>
              <a:ext uri="{FF2B5EF4-FFF2-40B4-BE49-F238E27FC236}">
                <a16:creationId xmlns:a16="http://schemas.microsoft.com/office/drawing/2014/main" id="{F697C614-B648-D249-4A60-EA6BC309FA92}"/>
              </a:ext>
            </a:extLst>
          </p:cNvPr>
          <p:cNvPicPr>
            <a:picLocks noGrp="1" noChangeAspect="1" noChangeArrowheads="1"/>
          </p:cNvPicPr>
          <p:nvPr>
            <p:ph sz="quarter" idx="3"/>
          </p:nvPr>
        </p:nvPicPr>
        <p:blipFill>
          <a:blip r:embed="rId3">
            <a:extLst>
              <a:ext uri="{28A0092B-C50C-407E-A947-70E740481C1C}">
                <a14:useLocalDpi xmlns:a14="http://schemas.microsoft.com/office/drawing/2010/main" val="0"/>
              </a:ext>
            </a:extLst>
          </a:blip>
          <a:srcRect/>
          <a:stretch>
            <a:fillRect/>
          </a:stretch>
        </p:blipFill>
        <p:spPr>
          <a:xfrm>
            <a:off x="7277100" y="1676400"/>
            <a:ext cx="2185988" cy="1355725"/>
          </a:xfrm>
        </p:spPr>
      </p:pic>
      <p:sp>
        <p:nvSpPr>
          <p:cNvPr id="11269" name="Rectangle 5">
            <a:extLst>
              <a:ext uri="{FF2B5EF4-FFF2-40B4-BE49-F238E27FC236}">
                <a16:creationId xmlns:a16="http://schemas.microsoft.com/office/drawing/2014/main" id="{9EFB90FC-FDEF-424A-59F9-6F7278E04602}"/>
              </a:ext>
            </a:extLst>
          </p:cNvPr>
          <p:cNvSpPr>
            <a:spLocks noChangeArrowheads="1"/>
          </p:cNvSpPr>
          <p:nvPr/>
        </p:nvSpPr>
        <p:spPr bwMode="auto">
          <a:xfrm>
            <a:off x="1714500" y="1695450"/>
            <a:ext cx="4602163" cy="4402138"/>
          </a:xfrm>
          <a:prstGeom prst="rect">
            <a:avLst/>
          </a:prstGeom>
          <a:noFill/>
          <a:ln w="12700" cap="sq">
            <a:noFill/>
            <a:miter lim="800000"/>
            <a:headEnd type="none" w="sm" len="sm"/>
            <a:tailEnd type="none" w="sm" len="sm"/>
          </a:ln>
          <a:effectLst/>
        </p:spPr>
        <p:txBody>
          <a:bodyPr>
            <a:spAutoFit/>
          </a:bodyPr>
          <a:lstStyle/>
          <a:p>
            <a:pPr marL="457200" indent="-457200">
              <a:buFont typeface="Wingdings" panose="05000000000000000000" pitchFamily="2" charset="2"/>
              <a:buChar char="q"/>
              <a:defRPr/>
            </a:pPr>
            <a:r>
              <a:rPr lang="en-US" sz="2800" dirty="0">
                <a:effectLst>
                  <a:outerShdw blurRad="38100" dist="38100" dir="2700000" algn="tl">
                    <a:srgbClr val="C0C0C0"/>
                  </a:outerShdw>
                </a:effectLst>
                <a:latin typeface="Arial" charset="0"/>
                <a:ea typeface="+mn-ea"/>
              </a:rPr>
              <a:t>Verbal Communication</a:t>
            </a:r>
          </a:p>
          <a:p>
            <a:pPr marL="457200" indent="-457200">
              <a:buFont typeface="Wingdings" panose="05000000000000000000" pitchFamily="2" charset="2"/>
              <a:buChar char="q"/>
              <a:defRPr/>
            </a:pPr>
            <a:endParaRPr lang="en-US" sz="2800" dirty="0">
              <a:effectLst>
                <a:outerShdw blurRad="38100" dist="38100" dir="2700000" algn="tl">
                  <a:srgbClr val="C0C0C0"/>
                </a:outerShdw>
              </a:effectLst>
              <a:latin typeface="Arial" charset="0"/>
              <a:ea typeface="+mn-ea"/>
            </a:endParaRPr>
          </a:p>
          <a:p>
            <a:pPr marL="457200" indent="-457200">
              <a:buFont typeface="Wingdings" panose="05000000000000000000" pitchFamily="2" charset="2"/>
              <a:buChar char="q"/>
              <a:defRPr/>
            </a:pPr>
            <a:r>
              <a:rPr lang="en-US" sz="2800" dirty="0">
                <a:effectLst>
                  <a:outerShdw blurRad="38100" dist="38100" dir="2700000" algn="tl">
                    <a:srgbClr val="C0C0C0"/>
                  </a:outerShdw>
                </a:effectLst>
                <a:latin typeface="Arial" charset="0"/>
                <a:ea typeface="+mn-ea"/>
              </a:rPr>
              <a:t>Written communication</a:t>
            </a:r>
          </a:p>
          <a:p>
            <a:pPr marL="457200" indent="-457200">
              <a:buFont typeface="Wingdings" panose="05000000000000000000" pitchFamily="2" charset="2"/>
              <a:buChar char="q"/>
              <a:defRPr/>
            </a:pPr>
            <a:endParaRPr lang="en-US" sz="2800" dirty="0">
              <a:effectLst>
                <a:outerShdw blurRad="38100" dist="38100" dir="2700000" algn="tl">
                  <a:srgbClr val="C0C0C0"/>
                </a:outerShdw>
              </a:effectLst>
              <a:latin typeface="Arial" charset="0"/>
              <a:ea typeface="+mn-ea"/>
            </a:endParaRPr>
          </a:p>
          <a:p>
            <a:pPr marL="457200" indent="-457200">
              <a:buFont typeface="Wingdings" panose="05000000000000000000" pitchFamily="2" charset="2"/>
              <a:buChar char="q"/>
              <a:defRPr/>
            </a:pPr>
            <a:r>
              <a:rPr lang="en-US" sz="2800" dirty="0">
                <a:effectLst>
                  <a:outerShdw blurRad="38100" dist="38100" dir="2700000" algn="tl">
                    <a:srgbClr val="C0C0C0"/>
                  </a:outerShdw>
                </a:effectLst>
                <a:latin typeface="Arial" charset="0"/>
                <a:ea typeface="+mn-ea"/>
              </a:rPr>
              <a:t>Non-verbal communication</a:t>
            </a:r>
          </a:p>
          <a:p>
            <a:pPr>
              <a:defRPr/>
            </a:pPr>
            <a:endParaRPr lang="en-US" sz="2800" dirty="0">
              <a:effectLst>
                <a:outerShdw blurRad="38100" dist="38100" dir="2700000" algn="tl">
                  <a:srgbClr val="C0C0C0"/>
                </a:outerShdw>
              </a:effectLst>
              <a:latin typeface="Arial" charset="0"/>
              <a:ea typeface="+mn-ea"/>
            </a:endParaRPr>
          </a:p>
          <a:p>
            <a:pPr marL="457200" indent="-457200">
              <a:buFont typeface="Wingdings" panose="05000000000000000000" pitchFamily="2" charset="2"/>
              <a:buChar char="q"/>
              <a:defRPr/>
            </a:pPr>
            <a:r>
              <a:rPr lang="en-US" sz="2800" dirty="0">
                <a:effectLst>
                  <a:outerShdw blurRad="38100" dist="38100" dir="2700000" algn="tl">
                    <a:srgbClr val="C0C0C0"/>
                  </a:outerShdw>
                </a:effectLst>
                <a:latin typeface="Arial" charset="0"/>
                <a:ea typeface="+mn-ea"/>
              </a:rPr>
              <a:t>Visual communication</a:t>
            </a:r>
          </a:p>
          <a:p>
            <a:pPr marL="457200" indent="-457200">
              <a:buFont typeface="Wingdings" panose="05000000000000000000" pitchFamily="2" charset="2"/>
              <a:buChar char="q"/>
              <a:defRPr/>
            </a:pPr>
            <a:endParaRPr lang="en-US" sz="2800" dirty="0">
              <a:effectLst>
                <a:outerShdw blurRad="38100" dist="38100" dir="2700000" algn="tl">
                  <a:srgbClr val="C0C0C0"/>
                </a:outerShdw>
              </a:effectLst>
              <a:latin typeface="Arial" charset="0"/>
              <a:ea typeface="+mn-ea"/>
            </a:endParaRPr>
          </a:p>
          <a:p>
            <a:pPr marL="457200" indent="-457200">
              <a:buFont typeface="Wingdings" panose="05000000000000000000" pitchFamily="2" charset="2"/>
              <a:buChar char="q"/>
              <a:defRPr/>
            </a:pPr>
            <a:r>
              <a:rPr lang="en-US" sz="2800" dirty="0">
                <a:effectLst>
                  <a:outerShdw blurRad="38100" dist="38100" dir="2700000" algn="tl">
                    <a:srgbClr val="C0C0C0"/>
                  </a:outerShdw>
                </a:effectLst>
                <a:latin typeface="Arial" charset="0"/>
                <a:ea typeface="+mn-ea"/>
              </a:rPr>
              <a:t>Listening communication</a:t>
            </a:r>
          </a:p>
        </p:txBody>
      </p:sp>
      <p:pic>
        <p:nvPicPr>
          <p:cNvPr id="22534" name="Picture 6" descr="j0150563[1]">
            <a:extLst>
              <a:ext uri="{FF2B5EF4-FFF2-40B4-BE49-F238E27FC236}">
                <a16:creationId xmlns:a16="http://schemas.microsoft.com/office/drawing/2014/main" id="{6B50D6C0-B910-B540-8A74-24E07AEF42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15300" y="3400425"/>
            <a:ext cx="1517650" cy="15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nodeType="clickEffect">
                                  <p:stCondLst>
                                    <p:cond delay="0"/>
                                  </p:stCondLst>
                                  <p:childTnLst>
                                    <p:set>
                                      <p:cBhvr>
                                        <p:cTn id="6" dur="1" fill="hold">
                                          <p:stCondLst>
                                            <p:cond delay="0"/>
                                          </p:stCondLst>
                                        </p:cTn>
                                        <p:tgtEl>
                                          <p:spTgt spid="11269"/>
                                        </p:tgtEl>
                                        <p:attrNameLst>
                                          <p:attrName>style.visibility</p:attrName>
                                        </p:attrNameLst>
                                      </p:cBhvr>
                                      <p:to>
                                        <p:strVal val="visible"/>
                                      </p:to>
                                    </p:set>
                                    <p:animEffect transition="in" filter="slide(fromBottom)">
                                      <p:cBhvr>
                                        <p:cTn id="7" dur="3000"/>
                                        <p:tgtEl>
                                          <p:spTgt spid="112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a:extLst>
              <a:ext uri="{FF2B5EF4-FFF2-40B4-BE49-F238E27FC236}">
                <a16:creationId xmlns:a16="http://schemas.microsoft.com/office/drawing/2014/main" id="{31A04247-233E-6668-8F37-4FA480A69981}"/>
              </a:ext>
            </a:extLst>
          </p:cNvPr>
          <p:cNvSpPr>
            <a:spLocks noGrp="1" noChangeArrowheads="1"/>
          </p:cNvSpPr>
          <p:nvPr>
            <p:ph type="title"/>
          </p:nvPr>
        </p:nvSpPr>
        <p:spPr>
          <a:xfrm>
            <a:off x="1714500" y="304800"/>
            <a:ext cx="8045450" cy="1143000"/>
          </a:xfrm>
        </p:spPr>
        <p:txBody>
          <a:bodyPr/>
          <a:lstStyle/>
          <a:p>
            <a:pPr eaLnBrk="1" hangingPunct="1"/>
            <a:r>
              <a:rPr lang="en-US" altLang="en-US" sz="3400"/>
              <a:t>Features of Effective Communication</a:t>
            </a:r>
          </a:p>
        </p:txBody>
      </p:sp>
      <p:sp>
        <p:nvSpPr>
          <p:cNvPr id="12291" name="Rectangle 3">
            <a:extLst>
              <a:ext uri="{FF2B5EF4-FFF2-40B4-BE49-F238E27FC236}">
                <a16:creationId xmlns:a16="http://schemas.microsoft.com/office/drawing/2014/main" id="{007383B2-2067-7EB4-5AE6-EEE1A4EF929C}"/>
              </a:ext>
            </a:extLst>
          </p:cNvPr>
          <p:cNvSpPr>
            <a:spLocks noGrp="1" noChangeArrowheads="1"/>
          </p:cNvSpPr>
          <p:nvPr>
            <p:ph type="body" sz="half" idx="1"/>
          </p:nvPr>
        </p:nvSpPr>
        <p:spPr>
          <a:xfrm>
            <a:off x="1485900" y="1676400"/>
            <a:ext cx="4213225" cy="4525963"/>
          </a:xfrm>
        </p:spPr>
        <p:txBody>
          <a:bodyPr>
            <a:normAutofit lnSpcReduction="10000"/>
          </a:bodyPr>
          <a:lstStyle/>
          <a:p>
            <a:pPr eaLnBrk="1" hangingPunct="1"/>
            <a:r>
              <a:rPr lang="en-US" altLang="en-US" sz="2600"/>
              <a:t>Active listening</a:t>
            </a:r>
          </a:p>
          <a:p>
            <a:pPr eaLnBrk="1" hangingPunct="1"/>
            <a:endParaRPr lang="en-US" altLang="en-US" sz="2600"/>
          </a:p>
          <a:p>
            <a:pPr eaLnBrk="1" hangingPunct="1"/>
            <a:r>
              <a:rPr lang="en-US" altLang="en-US" sz="2600"/>
              <a:t>Eye contact</a:t>
            </a:r>
          </a:p>
          <a:p>
            <a:pPr eaLnBrk="1" hangingPunct="1"/>
            <a:endParaRPr lang="en-US" altLang="en-US" sz="2600"/>
          </a:p>
          <a:p>
            <a:pPr eaLnBrk="1" hangingPunct="1"/>
            <a:r>
              <a:rPr lang="en-US" altLang="en-US" sz="2600"/>
              <a:t>Good posture</a:t>
            </a:r>
          </a:p>
          <a:p>
            <a:pPr eaLnBrk="1" hangingPunct="1"/>
            <a:endParaRPr lang="en-US" altLang="en-US" sz="2600"/>
          </a:p>
          <a:p>
            <a:pPr eaLnBrk="1" hangingPunct="1"/>
            <a:r>
              <a:rPr lang="en-US" altLang="en-US" sz="2600"/>
              <a:t>Simple language</a:t>
            </a:r>
          </a:p>
          <a:p>
            <a:pPr eaLnBrk="1" hangingPunct="1"/>
            <a:endParaRPr lang="en-US" altLang="en-US" sz="2600"/>
          </a:p>
          <a:p>
            <a:pPr eaLnBrk="1" hangingPunct="1"/>
            <a:r>
              <a:rPr lang="en-US" altLang="en-US" sz="2600"/>
              <a:t>Questioning skills</a:t>
            </a:r>
          </a:p>
        </p:txBody>
      </p:sp>
      <p:pic>
        <p:nvPicPr>
          <p:cNvPr id="24580" name="Picture 4" descr="j0097935[1]">
            <a:extLst>
              <a:ext uri="{FF2B5EF4-FFF2-40B4-BE49-F238E27FC236}">
                <a16:creationId xmlns:a16="http://schemas.microsoft.com/office/drawing/2014/main" id="{9F6CD54B-4C39-9073-4BD9-DAACB97A4F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29500" y="1447800"/>
            <a:ext cx="1192213" cy="1798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81" name="Picture 5">
            <a:extLst>
              <a:ext uri="{FF2B5EF4-FFF2-40B4-BE49-F238E27FC236}">
                <a16:creationId xmlns:a16="http://schemas.microsoft.com/office/drawing/2014/main" id="{812F8CE8-C9E7-61AE-73B9-565F14D7F54B}"/>
              </a:ext>
              <a:ext uri="{C183D7F6-B498-43B3-948B-1728B52AA6E4}">
                <adec:decorative xmlns:adec="http://schemas.microsoft.com/office/drawing/2017/decorative" val="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67350" y="2492375"/>
            <a:ext cx="1701800" cy="1081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pic>
      <p:pic>
        <p:nvPicPr>
          <p:cNvPr id="24582" name="Picture 6" descr="PE03607_[1]">
            <a:extLst>
              <a:ext uri="{FF2B5EF4-FFF2-40B4-BE49-F238E27FC236}">
                <a16:creationId xmlns:a16="http://schemas.microsoft.com/office/drawing/2014/main" id="{2D7DC83D-AEA3-38C4-5347-94CF7456D2F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91500" y="2895600"/>
            <a:ext cx="1606550" cy="187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83" name="Picture 7">
            <a:extLst>
              <a:ext uri="{FF2B5EF4-FFF2-40B4-BE49-F238E27FC236}">
                <a16:creationId xmlns:a16="http://schemas.microsoft.com/office/drawing/2014/main" id="{11D95D05-9D60-AA7A-3D6C-26B824E26C23}"/>
              </a:ext>
              <a:ext uri="{C183D7F6-B498-43B3-948B-1728B52AA6E4}">
                <adec:decorative xmlns:adec="http://schemas.microsoft.com/office/drawing/2017/decorative" val="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53100" y="3886200"/>
            <a:ext cx="2108200" cy="1336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pic>
      <p:pic>
        <p:nvPicPr>
          <p:cNvPr id="24584" name="Picture 8">
            <a:extLst>
              <a:ext uri="{FF2B5EF4-FFF2-40B4-BE49-F238E27FC236}">
                <a16:creationId xmlns:a16="http://schemas.microsoft.com/office/drawing/2014/main" id="{7950A617-6B7F-DF1B-9820-0FC81ADF314A}"/>
              </a:ext>
              <a:ext uri="{C183D7F6-B498-43B3-948B-1728B52AA6E4}">
                <adec:decorative xmlns:adec="http://schemas.microsoft.com/office/drawing/2017/decorative" val="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91500" y="4953000"/>
            <a:ext cx="1274763" cy="1266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nodeType="clickEffect">
                                  <p:stCondLst>
                                    <p:cond delay="0"/>
                                  </p:stCondLst>
                                  <p:childTnLst>
                                    <p:set>
                                      <p:cBhvr>
                                        <p:cTn id="6" dur="1" fill="hold">
                                          <p:stCondLst>
                                            <p:cond delay="0"/>
                                          </p:stCondLst>
                                        </p:cTn>
                                        <p:tgtEl>
                                          <p:spTgt spid="12291">
                                            <p:txEl>
                                              <p:pRg st="0" end="0"/>
                                            </p:txEl>
                                          </p:spTgt>
                                        </p:tgtEl>
                                        <p:attrNameLst>
                                          <p:attrName>style.visibility</p:attrName>
                                        </p:attrNameLst>
                                      </p:cBhvr>
                                      <p:to>
                                        <p:strVal val="visible"/>
                                      </p:to>
                                    </p:set>
                                    <p:animEffect transition="in" filter="slide(fromBottom)">
                                      <p:cBhvr>
                                        <p:cTn id="7" dur="2000"/>
                                        <p:tgtEl>
                                          <p:spTgt spid="1229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4" fill="hold" nodeType="clickEffect">
                                  <p:stCondLst>
                                    <p:cond delay="0"/>
                                  </p:stCondLst>
                                  <p:childTnLst>
                                    <p:set>
                                      <p:cBhvr>
                                        <p:cTn id="11" dur="1" fill="hold">
                                          <p:stCondLst>
                                            <p:cond delay="0"/>
                                          </p:stCondLst>
                                        </p:cTn>
                                        <p:tgtEl>
                                          <p:spTgt spid="12291">
                                            <p:txEl>
                                              <p:pRg st="2" end="2"/>
                                            </p:txEl>
                                          </p:spTgt>
                                        </p:tgtEl>
                                        <p:attrNameLst>
                                          <p:attrName>style.visibility</p:attrName>
                                        </p:attrNameLst>
                                      </p:cBhvr>
                                      <p:to>
                                        <p:strVal val="visible"/>
                                      </p:to>
                                    </p:set>
                                    <p:animEffect transition="in" filter="slide(fromBottom)">
                                      <p:cBhvr>
                                        <p:cTn id="12" dur="2000"/>
                                        <p:tgtEl>
                                          <p:spTgt spid="12291">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2" presetClass="entr" presetSubtype="4" fill="hold" nodeType="clickEffect">
                                  <p:stCondLst>
                                    <p:cond delay="0"/>
                                  </p:stCondLst>
                                  <p:childTnLst>
                                    <p:set>
                                      <p:cBhvr>
                                        <p:cTn id="16" dur="1" fill="hold">
                                          <p:stCondLst>
                                            <p:cond delay="0"/>
                                          </p:stCondLst>
                                        </p:cTn>
                                        <p:tgtEl>
                                          <p:spTgt spid="12291">
                                            <p:txEl>
                                              <p:pRg st="4" end="4"/>
                                            </p:txEl>
                                          </p:spTgt>
                                        </p:tgtEl>
                                        <p:attrNameLst>
                                          <p:attrName>style.visibility</p:attrName>
                                        </p:attrNameLst>
                                      </p:cBhvr>
                                      <p:to>
                                        <p:strVal val="visible"/>
                                      </p:to>
                                    </p:set>
                                    <p:animEffect transition="in" filter="slide(fromBottom)">
                                      <p:cBhvr>
                                        <p:cTn id="17" dur="2000"/>
                                        <p:tgtEl>
                                          <p:spTgt spid="12291">
                                            <p:txEl>
                                              <p:pRg st="4" end="4"/>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2" presetClass="entr" presetSubtype="4" fill="hold" nodeType="clickEffect">
                                  <p:stCondLst>
                                    <p:cond delay="0"/>
                                  </p:stCondLst>
                                  <p:childTnLst>
                                    <p:set>
                                      <p:cBhvr>
                                        <p:cTn id="21" dur="1" fill="hold">
                                          <p:stCondLst>
                                            <p:cond delay="0"/>
                                          </p:stCondLst>
                                        </p:cTn>
                                        <p:tgtEl>
                                          <p:spTgt spid="12291">
                                            <p:txEl>
                                              <p:pRg st="6" end="6"/>
                                            </p:txEl>
                                          </p:spTgt>
                                        </p:tgtEl>
                                        <p:attrNameLst>
                                          <p:attrName>style.visibility</p:attrName>
                                        </p:attrNameLst>
                                      </p:cBhvr>
                                      <p:to>
                                        <p:strVal val="visible"/>
                                      </p:to>
                                    </p:set>
                                    <p:animEffect transition="in" filter="slide(fromBottom)">
                                      <p:cBhvr>
                                        <p:cTn id="22" dur="2000"/>
                                        <p:tgtEl>
                                          <p:spTgt spid="12291">
                                            <p:txEl>
                                              <p:pRg st="6" end="6"/>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2" presetClass="entr" presetSubtype="4" fill="hold" nodeType="clickEffect">
                                  <p:stCondLst>
                                    <p:cond delay="0"/>
                                  </p:stCondLst>
                                  <p:childTnLst>
                                    <p:set>
                                      <p:cBhvr>
                                        <p:cTn id="26" dur="1" fill="hold">
                                          <p:stCondLst>
                                            <p:cond delay="0"/>
                                          </p:stCondLst>
                                        </p:cTn>
                                        <p:tgtEl>
                                          <p:spTgt spid="12291">
                                            <p:txEl>
                                              <p:pRg st="8" end="8"/>
                                            </p:txEl>
                                          </p:spTgt>
                                        </p:tgtEl>
                                        <p:attrNameLst>
                                          <p:attrName>style.visibility</p:attrName>
                                        </p:attrNameLst>
                                      </p:cBhvr>
                                      <p:to>
                                        <p:strVal val="visible"/>
                                      </p:to>
                                    </p:set>
                                    <p:animEffect transition="in" filter="slide(fromBottom)">
                                      <p:cBhvr>
                                        <p:cTn id="27" dur="2000"/>
                                        <p:tgtEl>
                                          <p:spTgt spid="12291">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1"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a:extLst>
              <a:ext uri="{FF2B5EF4-FFF2-40B4-BE49-F238E27FC236}">
                <a16:creationId xmlns:a16="http://schemas.microsoft.com/office/drawing/2014/main" id="{AB59F986-FD86-5578-2E7A-159200FEF9A3}"/>
              </a:ext>
            </a:extLst>
          </p:cNvPr>
          <p:cNvSpPr>
            <a:spLocks noGrp="1" noChangeArrowheads="1"/>
          </p:cNvSpPr>
          <p:nvPr>
            <p:ph type="title"/>
          </p:nvPr>
        </p:nvSpPr>
        <p:spPr/>
        <p:txBody>
          <a:bodyPr/>
          <a:lstStyle/>
          <a:p>
            <a:pPr eaLnBrk="1" hangingPunct="1"/>
            <a:r>
              <a:rPr lang="en-US" altLang="en-US" sz="3600"/>
              <a:t>Benefits of effective communication</a:t>
            </a:r>
          </a:p>
        </p:txBody>
      </p:sp>
      <p:sp>
        <p:nvSpPr>
          <p:cNvPr id="56323" name="Rectangle 3">
            <a:extLst>
              <a:ext uri="{FF2B5EF4-FFF2-40B4-BE49-F238E27FC236}">
                <a16:creationId xmlns:a16="http://schemas.microsoft.com/office/drawing/2014/main" id="{09D1A78E-FD92-0466-C247-2BB0613A1772}"/>
              </a:ext>
            </a:extLst>
          </p:cNvPr>
          <p:cNvSpPr>
            <a:spLocks noGrp="1" noChangeArrowheads="1"/>
          </p:cNvSpPr>
          <p:nvPr>
            <p:ph idx="1"/>
          </p:nvPr>
        </p:nvSpPr>
        <p:spPr/>
        <p:txBody>
          <a:bodyPr/>
          <a:lstStyle/>
          <a:p>
            <a:pPr eaLnBrk="1" hangingPunct="1"/>
            <a:r>
              <a:rPr lang="en-US" altLang="en-US" sz="2800"/>
              <a:t>Quicker problem solving</a:t>
            </a:r>
          </a:p>
          <a:p>
            <a:pPr eaLnBrk="1" hangingPunct="1"/>
            <a:r>
              <a:rPr lang="en-US" altLang="en-US" sz="2800"/>
              <a:t>Better decision making</a:t>
            </a:r>
          </a:p>
          <a:p>
            <a:pPr eaLnBrk="1" hangingPunct="1"/>
            <a:r>
              <a:rPr lang="en-US" altLang="en-US" sz="2800"/>
              <a:t>Steady work flow</a:t>
            </a:r>
          </a:p>
          <a:p>
            <a:pPr eaLnBrk="1" hangingPunct="1"/>
            <a:r>
              <a:rPr lang="en-US" altLang="en-US" sz="2800"/>
              <a:t>Strong business relations</a:t>
            </a:r>
          </a:p>
          <a:p>
            <a:pPr eaLnBrk="1" hangingPunct="1"/>
            <a:r>
              <a:rPr lang="en-US" altLang="en-US" sz="2800"/>
              <a:t>Better professional image</a:t>
            </a:r>
          </a:p>
        </p:txBody>
      </p:sp>
      <p:pic>
        <p:nvPicPr>
          <p:cNvPr id="25604" name="Picture 4" descr="world">
            <a:extLst>
              <a:ext uri="{FF2B5EF4-FFF2-40B4-BE49-F238E27FC236}">
                <a16:creationId xmlns:a16="http://schemas.microsoft.com/office/drawing/2014/main" id="{709C29A5-C72F-EF70-F8C3-5DDAB1FDEB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29400" y="3429000"/>
            <a:ext cx="2971800" cy="259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56323">
                                            <p:txEl>
                                              <p:pRg st="0" end="0"/>
                                            </p:txEl>
                                          </p:spTgt>
                                        </p:tgtEl>
                                        <p:attrNameLst>
                                          <p:attrName>style.visibility</p:attrName>
                                        </p:attrNameLst>
                                      </p:cBhvr>
                                      <p:to>
                                        <p:strVal val="visible"/>
                                      </p:to>
                                    </p:set>
                                    <p:animEffect transition="in" filter="blinds(horizontal)">
                                      <p:cBhvr>
                                        <p:cTn id="7" dur="500"/>
                                        <p:tgtEl>
                                          <p:spTgt spid="56323">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56323">
                                            <p:txEl>
                                              <p:pRg st="1" end="1"/>
                                            </p:txEl>
                                          </p:spTgt>
                                        </p:tgtEl>
                                        <p:attrNameLst>
                                          <p:attrName>style.visibility</p:attrName>
                                        </p:attrNameLst>
                                      </p:cBhvr>
                                      <p:to>
                                        <p:strVal val="visible"/>
                                      </p:to>
                                    </p:set>
                                    <p:animEffect transition="in" filter="blinds(horizontal)">
                                      <p:cBhvr>
                                        <p:cTn id="10" dur="500"/>
                                        <p:tgtEl>
                                          <p:spTgt spid="56323">
                                            <p:txEl>
                                              <p:pRg st="1" end="1"/>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56323">
                                            <p:txEl>
                                              <p:pRg st="2" end="2"/>
                                            </p:txEl>
                                          </p:spTgt>
                                        </p:tgtEl>
                                        <p:attrNameLst>
                                          <p:attrName>style.visibility</p:attrName>
                                        </p:attrNameLst>
                                      </p:cBhvr>
                                      <p:to>
                                        <p:strVal val="visible"/>
                                      </p:to>
                                    </p:set>
                                    <p:animEffect transition="in" filter="blinds(horizontal)">
                                      <p:cBhvr>
                                        <p:cTn id="13" dur="500"/>
                                        <p:tgtEl>
                                          <p:spTgt spid="56323">
                                            <p:txEl>
                                              <p:pRg st="2" end="2"/>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56323">
                                            <p:txEl>
                                              <p:pRg st="3" end="3"/>
                                            </p:txEl>
                                          </p:spTgt>
                                        </p:tgtEl>
                                        <p:attrNameLst>
                                          <p:attrName>style.visibility</p:attrName>
                                        </p:attrNameLst>
                                      </p:cBhvr>
                                      <p:to>
                                        <p:strVal val="visible"/>
                                      </p:to>
                                    </p:set>
                                    <p:animEffect transition="in" filter="blinds(horizontal)">
                                      <p:cBhvr>
                                        <p:cTn id="16" dur="500"/>
                                        <p:tgtEl>
                                          <p:spTgt spid="56323">
                                            <p:txEl>
                                              <p:pRg st="3" end="3"/>
                                            </p:txEl>
                                          </p:spTgt>
                                        </p:tgtEl>
                                      </p:cBhvr>
                                    </p:animEffect>
                                  </p:childTnLst>
                                </p:cTn>
                              </p:par>
                              <p:par>
                                <p:cTn id="17" presetID="3" presetClass="entr" presetSubtype="10" fill="hold" nodeType="withEffect">
                                  <p:stCondLst>
                                    <p:cond delay="0"/>
                                  </p:stCondLst>
                                  <p:childTnLst>
                                    <p:set>
                                      <p:cBhvr>
                                        <p:cTn id="18" dur="1" fill="hold">
                                          <p:stCondLst>
                                            <p:cond delay="0"/>
                                          </p:stCondLst>
                                        </p:cTn>
                                        <p:tgtEl>
                                          <p:spTgt spid="56323">
                                            <p:txEl>
                                              <p:pRg st="4" end="4"/>
                                            </p:txEl>
                                          </p:spTgt>
                                        </p:tgtEl>
                                        <p:attrNameLst>
                                          <p:attrName>style.visibility</p:attrName>
                                        </p:attrNameLst>
                                      </p:cBhvr>
                                      <p:to>
                                        <p:strVal val="visible"/>
                                      </p:to>
                                    </p:set>
                                    <p:animEffect transition="in" filter="blinds(horizontal)">
                                      <p:cBhvr>
                                        <p:cTn id="19" dur="500"/>
                                        <p:tgtEl>
                                          <p:spTgt spid="5632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55BC4E2-96AB-6D57-B8E6-F73DEB4C0BDB}"/>
              </a:ext>
            </a:extLst>
          </p:cNvPr>
          <p:cNvSpPr>
            <a:spLocks noGrp="1"/>
          </p:cNvSpPr>
          <p:nvPr>
            <p:ph type="title"/>
          </p:nvPr>
        </p:nvSpPr>
        <p:spPr/>
        <p:txBody>
          <a:bodyPr/>
          <a:lstStyle/>
          <a:p>
            <a:r>
              <a:rPr lang="en-US" dirty="0"/>
              <a:t>Types of communication</a:t>
            </a:r>
          </a:p>
        </p:txBody>
      </p:sp>
      <p:sp>
        <p:nvSpPr>
          <p:cNvPr id="6" name="Content Placeholder 5">
            <a:extLst>
              <a:ext uri="{FF2B5EF4-FFF2-40B4-BE49-F238E27FC236}">
                <a16:creationId xmlns:a16="http://schemas.microsoft.com/office/drawing/2014/main" id="{25A0A58D-D760-937A-CE19-6FA736ADAE40}"/>
              </a:ext>
            </a:extLst>
          </p:cNvPr>
          <p:cNvSpPr>
            <a:spLocks noGrp="1"/>
          </p:cNvSpPr>
          <p:nvPr>
            <p:ph sz="half" idx="1"/>
          </p:nvPr>
        </p:nvSpPr>
        <p:spPr>
          <a:xfrm>
            <a:off x="1794509" y="1963579"/>
            <a:ext cx="7539991" cy="4114800"/>
          </a:xfrm>
        </p:spPr>
        <p:txBody>
          <a:bodyPr>
            <a:normAutofit fontScale="92500" lnSpcReduction="20000"/>
          </a:bodyPr>
          <a:lstStyle/>
          <a:p>
            <a:pPr marL="0" indent="0">
              <a:buNone/>
            </a:pPr>
            <a:r>
              <a:rPr lang="en-US" sz="2000" dirty="0"/>
              <a:t>On the basis of organization relationship</a:t>
            </a:r>
          </a:p>
          <a:p>
            <a:pPr>
              <a:buFont typeface="Wingdings" panose="05000000000000000000" pitchFamily="2" charset="2"/>
              <a:buChar char="Ø"/>
            </a:pPr>
            <a:r>
              <a:rPr lang="en-US" sz="2000" dirty="0"/>
              <a:t>Formal</a:t>
            </a:r>
          </a:p>
          <a:p>
            <a:pPr>
              <a:buFont typeface="Wingdings" panose="05000000000000000000" pitchFamily="2" charset="2"/>
              <a:buChar char="Ø"/>
            </a:pPr>
            <a:r>
              <a:rPr lang="en-US" sz="2000" dirty="0"/>
              <a:t>Informal</a:t>
            </a:r>
          </a:p>
          <a:p>
            <a:pPr marL="0" indent="0">
              <a:buNone/>
            </a:pPr>
            <a:r>
              <a:rPr lang="en-US" sz="2000" dirty="0"/>
              <a:t>On the basis of flow</a:t>
            </a:r>
          </a:p>
          <a:p>
            <a:pPr>
              <a:buFont typeface="Wingdings" panose="05000000000000000000" pitchFamily="2" charset="2"/>
              <a:buChar char="Ø"/>
            </a:pPr>
            <a:r>
              <a:rPr lang="en-US" sz="2000" dirty="0"/>
              <a:t>Vertical </a:t>
            </a:r>
          </a:p>
          <a:p>
            <a:pPr>
              <a:buFont typeface="Wingdings" panose="05000000000000000000" pitchFamily="2" charset="2"/>
              <a:buChar char="Ø"/>
            </a:pPr>
            <a:r>
              <a:rPr lang="en-US" sz="2000" dirty="0"/>
              <a:t>Diagonal</a:t>
            </a:r>
          </a:p>
          <a:p>
            <a:pPr>
              <a:buFont typeface="Wingdings" panose="05000000000000000000" pitchFamily="2" charset="2"/>
              <a:buChar char="Ø"/>
            </a:pPr>
            <a:r>
              <a:rPr lang="en-US" sz="2000" dirty="0"/>
              <a:t>Horizontal</a:t>
            </a:r>
          </a:p>
          <a:p>
            <a:pPr marL="0" indent="0">
              <a:buNone/>
            </a:pPr>
            <a:r>
              <a:rPr lang="en-US" sz="2000" dirty="0"/>
              <a:t>On the basis of expression</a:t>
            </a:r>
          </a:p>
          <a:p>
            <a:pPr>
              <a:buFont typeface="Wingdings" panose="05000000000000000000" pitchFamily="2" charset="2"/>
              <a:buChar char="Ø"/>
            </a:pPr>
            <a:r>
              <a:rPr lang="en-US" sz="2000" dirty="0"/>
              <a:t>Oral </a:t>
            </a:r>
          </a:p>
          <a:p>
            <a:pPr>
              <a:buFont typeface="Wingdings" panose="05000000000000000000" pitchFamily="2" charset="2"/>
              <a:buChar char="Ø"/>
            </a:pPr>
            <a:r>
              <a:rPr lang="en-US" sz="2000" dirty="0"/>
              <a:t>Written </a:t>
            </a:r>
          </a:p>
          <a:p>
            <a:pPr>
              <a:buFont typeface="Wingdings" panose="05000000000000000000" pitchFamily="2" charset="2"/>
              <a:buChar char="Ø"/>
            </a:pPr>
            <a:r>
              <a:rPr lang="en-US" sz="2000" dirty="0"/>
              <a:t>Body language</a:t>
            </a:r>
          </a:p>
          <a:p>
            <a:endParaRPr lang="en-US" dirty="0"/>
          </a:p>
          <a:p>
            <a:endParaRPr lang="en-US" dirty="0"/>
          </a:p>
        </p:txBody>
      </p:sp>
    </p:spTree>
    <p:extLst>
      <p:ext uri="{BB962C8B-B14F-4D97-AF65-F5344CB8AC3E}">
        <p14:creationId xmlns:p14="http://schemas.microsoft.com/office/powerpoint/2010/main" val="40772245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a:extLst>
              <a:ext uri="{FF2B5EF4-FFF2-40B4-BE49-F238E27FC236}">
                <a16:creationId xmlns:a16="http://schemas.microsoft.com/office/drawing/2014/main" id="{B2004C4F-7F83-D0B7-1139-FEF1294EA7E6}"/>
              </a:ext>
            </a:extLst>
          </p:cNvPr>
          <p:cNvSpPr>
            <a:spLocks noGrp="1" noChangeArrowheads="1"/>
          </p:cNvSpPr>
          <p:nvPr>
            <p:ph type="title"/>
          </p:nvPr>
        </p:nvSpPr>
        <p:spPr/>
        <p:txBody>
          <a:bodyPr/>
          <a:lstStyle/>
          <a:p>
            <a:r>
              <a:rPr lang="en-US" altLang="en-US"/>
              <a:t>Introduction</a:t>
            </a:r>
          </a:p>
        </p:txBody>
      </p:sp>
      <p:sp>
        <p:nvSpPr>
          <p:cNvPr id="10243" name="Content Placeholder 2">
            <a:extLst>
              <a:ext uri="{FF2B5EF4-FFF2-40B4-BE49-F238E27FC236}">
                <a16:creationId xmlns:a16="http://schemas.microsoft.com/office/drawing/2014/main" id="{9A073694-7930-BB62-3A31-ECC5203B191D}"/>
              </a:ext>
            </a:extLst>
          </p:cNvPr>
          <p:cNvSpPr>
            <a:spLocks noGrp="1" noChangeArrowheads="1"/>
          </p:cNvSpPr>
          <p:nvPr>
            <p:ph idx="1"/>
          </p:nvPr>
        </p:nvSpPr>
        <p:spPr>
          <a:xfrm>
            <a:off x="1706880" y="1717675"/>
            <a:ext cx="7886700" cy="4114800"/>
          </a:xfrm>
        </p:spPr>
        <p:txBody>
          <a:bodyPr/>
          <a:lstStyle/>
          <a:p>
            <a:endParaRPr lang="en-US" altLang="en-US" dirty="0"/>
          </a:p>
          <a:p>
            <a:pPr marL="0" indent="0">
              <a:buNone/>
            </a:pPr>
            <a:endParaRPr lang="en-US" altLang="en-US" dirty="0"/>
          </a:p>
        </p:txBody>
      </p:sp>
      <p:pic>
        <p:nvPicPr>
          <p:cNvPr id="5" name="Picture 4">
            <a:extLst>
              <a:ext uri="{FF2B5EF4-FFF2-40B4-BE49-F238E27FC236}">
                <a16:creationId xmlns:a16="http://schemas.microsoft.com/office/drawing/2014/main" id="{1292AC26-BED8-EA58-1EB2-0A3A3BFA87B1}"/>
              </a:ext>
            </a:extLst>
          </p:cNvPr>
          <p:cNvPicPr>
            <a:picLocks noChangeAspect="1"/>
          </p:cNvPicPr>
          <p:nvPr/>
        </p:nvPicPr>
        <p:blipFill>
          <a:blip r:embed="rId3"/>
          <a:stretch>
            <a:fillRect/>
          </a:stretch>
        </p:blipFill>
        <p:spPr>
          <a:xfrm>
            <a:off x="1722120" y="2312035"/>
            <a:ext cx="6934200" cy="3505200"/>
          </a:xfrm>
          <a:prstGeom prst="rect">
            <a:avLst/>
          </a:prstGeom>
        </p:spPr>
      </p:pic>
      <p:sp>
        <p:nvSpPr>
          <p:cNvPr id="7" name="TextBox 6">
            <a:extLst>
              <a:ext uri="{FF2B5EF4-FFF2-40B4-BE49-F238E27FC236}">
                <a16:creationId xmlns:a16="http://schemas.microsoft.com/office/drawing/2014/main" id="{DE730931-8AA6-84EE-E689-CA5A0E1DF8BD}"/>
              </a:ext>
            </a:extLst>
          </p:cNvPr>
          <p:cNvSpPr txBox="1"/>
          <p:nvPr/>
        </p:nvSpPr>
        <p:spPr>
          <a:xfrm>
            <a:off x="2571750" y="3741469"/>
            <a:ext cx="5143500" cy="646331"/>
          </a:xfrm>
          <a:prstGeom prst="rect">
            <a:avLst/>
          </a:prstGeom>
          <a:solidFill>
            <a:schemeClr val="tx1">
              <a:lumMod val="40000"/>
              <a:lumOff val="60000"/>
            </a:schemeClr>
          </a:solidFill>
        </p:spPr>
        <p:txBody>
          <a:bodyPr wrap="square">
            <a:spAutoFit/>
          </a:bodyPr>
          <a:lstStyle/>
          <a:p>
            <a:r>
              <a:rPr lang="en-US" dirty="0"/>
              <a:t>Getting to know one another.</a:t>
            </a:r>
          </a:p>
          <a:p>
            <a:endParaRPr 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8E92B4-00E4-EBDF-C4C8-451BFD2850D7}"/>
              </a:ext>
            </a:extLst>
          </p:cNvPr>
          <p:cNvSpPr>
            <a:spLocks noGrp="1"/>
          </p:cNvSpPr>
          <p:nvPr>
            <p:ph type="title"/>
          </p:nvPr>
        </p:nvSpPr>
        <p:spPr/>
        <p:txBody>
          <a:bodyPr/>
          <a:lstStyle/>
          <a:p>
            <a:r>
              <a:rPr lang="en-US" dirty="0"/>
              <a:t>Broken telephone exercise</a:t>
            </a:r>
          </a:p>
        </p:txBody>
      </p:sp>
      <p:pic>
        <p:nvPicPr>
          <p:cNvPr id="5" name="Picture 4">
            <a:extLst>
              <a:ext uri="{FF2B5EF4-FFF2-40B4-BE49-F238E27FC236}">
                <a16:creationId xmlns:a16="http://schemas.microsoft.com/office/drawing/2014/main" id="{90C5FC59-05C5-71B5-6C93-B34F5B158816}"/>
              </a:ext>
            </a:extLst>
          </p:cNvPr>
          <p:cNvPicPr>
            <a:picLocks noChangeAspect="1"/>
          </p:cNvPicPr>
          <p:nvPr/>
        </p:nvPicPr>
        <p:blipFill>
          <a:blip r:embed="rId3"/>
          <a:stretch>
            <a:fillRect/>
          </a:stretch>
        </p:blipFill>
        <p:spPr>
          <a:xfrm>
            <a:off x="2286000" y="1981200"/>
            <a:ext cx="5715000" cy="3810000"/>
          </a:xfrm>
          <a:prstGeom prst="rect">
            <a:avLst/>
          </a:prstGeom>
        </p:spPr>
      </p:pic>
    </p:spTree>
    <p:extLst>
      <p:ext uri="{BB962C8B-B14F-4D97-AF65-F5344CB8AC3E}">
        <p14:creationId xmlns:p14="http://schemas.microsoft.com/office/powerpoint/2010/main" val="5861187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7A52F5-1D19-445A-09A2-0F23E79C344F}"/>
              </a:ext>
            </a:extLst>
          </p:cNvPr>
          <p:cNvSpPr>
            <a:spLocks noGrp="1"/>
          </p:cNvSpPr>
          <p:nvPr>
            <p:ph type="title"/>
          </p:nvPr>
        </p:nvSpPr>
        <p:spPr/>
        <p:txBody>
          <a:bodyPr/>
          <a:lstStyle/>
          <a:p>
            <a:r>
              <a:rPr lang="en-US" dirty="0"/>
              <a:t>Barriers to Communication</a:t>
            </a:r>
          </a:p>
        </p:txBody>
      </p:sp>
      <p:sp>
        <p:nvSpPr>
          <p:cNvPr id="3" name="Text Placeholder 2">
            <a:extLst>
              <a:ext uri="{FF2B5EF4-FFF2-40B4-BE49-F238E27FC236}">
                <a16:creationId xmlns:a16="http://schemas.microsoft.com/office/drawing/2014/main" id="{F8788711-B672-7A3B-0697-2E29AB63AB79}"/>
              </a:ext>
            </a:extLst>
          </p:cNvPr>
          <p:cNvSpPr>
            <a:spLocks noGrp="1"/>
          </p:cNvSpPr>
          <p:nvPr>
            <p:ph type="body" sz="half" idx="1"/>
          </p:nvPr>
        </p:nvSpPr>
        <p:spPr>
          <a:xfrm>
            <a:off x="1714500" y="1905000"/>
            <a:ext cx="6553200" cy="4114800"/>
          </a:xfrm>
        </p:spPr>
        <p:txBody>
          <a:bodyPr/>
          <a:lstStyle/>
          <a:p>
            <a:r>
              <a:rPr lang="en-US" dirty="0"/>
              <a:t>Semantic Barriers</a:t>
            </a:r>
          </a:p>
          <a:p>
            <a:r>
              <a:rPr lang="en-US" dirty="0"/>
              <a:t>Emotional or Psychological Barriers</a:t>
            </a:r>
          </a:p>
          <a:p>
            <a:r>
              <a:rPr lang="en-US" dirty="0"/>
              <a:t>Organizational Barriers</a:t>
            </a:r>
          </a:p>
          <a:p>
            <a:r>
              <a:rPr lang="en-US" dirty="0"/>
              <a:t>Barriers in superiors</a:t>
            </a:r>
          </a:p>
          <a:p>
            <a:endParaRPr lang="en-US" dirty="0"/>
          </a:p>
        </p:txBody>
      </p:sp>
    </p:spTree>
    <p:extLst>
      <p:ext uri="{BB962C8B-B14F-4D97-AF65-F5344CB8AC3E}">
        <p14:creationId xmlns:p14="http://schemas.microsoft.com/office/powerpoint/2010/main" val="28260946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BFDF8-E739-35C8-0964-D8DCED924C39}"/>
              </a:ext>
            </a:extLst>
          </p:cNvPr>
          <p:cNvSpPr>
            <a:spLocks noGrp="1"/>
          </p:cNvSpPr>
          <p:nvPr>
            <p:ph type="title"/>
          </p:nvPr>
        </p:nvSpPr>
        <p:spPr>
          <a:xfrm>
            <a:off x="1485900" y="377825"/>
            <a:ext cx="7886700" cy="1527175"/>
          </a:xfrm>
        </p:spPr>
        <p:txBody>
          <a:bodyPr/>
          <a:lstStyle/>
          <a:p>
            <a:r>
              <a:rPr lang="en-US" dirty="0"/>
              <a:t>Semantic Barriers</a:t>
            </a:r>
          </a:p>
        </p:txBody>
      </p:sp>
      <p:sp>
        <p:nvSpPr>
          <p:cNvPr id="3" name="Text Placeholder 2">
            <a:extLst>
              <a:ext uri="{FF2B5EF4-FFF2-40B4-BE49-F238E27FC236}">
                <a16:creationId xmlns:a16="http://schemas.microsoft.com/office/drawing/2014/main" id="{39921275-6D21-AF28-744D-86D5D1E07087}"/>
              </a:ext>
            </a:extLst>
          </p:cNvPr>
          <p:cNvSpPr>
            <a:spLocks noGrp="1"/>
          </p:cNvSpPr>
          <p:nvPr>
            <p:ph type="body" sz="half" idx="1"/>
          </p:nvPr>
        </p:nvSpPr>
        <p:spPr>
          <a:xfrm>
            <a:off x="1714500" y="1905000"/>
            <a:ext cx="6019800" cy="4114800"/>
          </a:xfrm>
        </p:spPr>
        <p:txBody>
          <a:bodyPr/>
          <a:lstStyle/>
          <a:p>
            <a:r>
              <a:rPr lang="en-US" dirty="0"/>
              <a:t>Symbols with different meaning</a:t>
            </a:r>
          </a:p>
          <a:p>
            <a:r>
              <a:rPr lang="en-US" dirty="0"/>
              <a:t>Badly expressed message</a:t>
            </a:r>
          </a:p>
          <a:p>
            <a:r>
              <a:rPr lang="en-US" dirty="0"/>
              <a:t>Faulty translation</a:t>
            </a:r>
          </a:p>
          <a:p>
            <a:r>
              <a:rPr lang="en-US" dirty="0"/>
              <a:t>Unclarified assumption</a:t>
            </a:r>
          </a:p>
          <a:p>
            <a:r>
              <a:rPr lang="en-US" dirty="0"/>
              <a:t>Specialist’s language</a:t>
            </a:r>
          </a:p>
        </p:txBody>
      </p:sp>
    </p:spTree>
    <p:extLst>
      <p:ext uri="{BB962C8B-B14F-4D97-AF65-F5344CB8AC3E}">
        <p14:creationId xmlns:p14="http://schemas.microsoft.com/office/powerpoint/2010/main" val="12716617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0C1A1-0174-6AC4-4961-E054073733A1}"/>
              </a:ext>
            </a:extLst>
          </p:cNvPr>
          <p:cNvSpPr>
            <a:spLocks noGrp="1"/>
          </p:cNvSpPr>
          <p:nvPr>
            <p:ph type="title"/>
          </p:nvPr>
        </p:nvSpPr>
        <p:spPr/>
        <p:txBody>
          <a:bodyPr/>
          <a:lstStyle/>
          <a:p>
            <a:r>
              <a:rPr lang="en-US" dirty="0"/>
              <a:t>Emotional/ Psychological Barriers</a:t>
            </a:r>
          </a:p>
        </p:txBody>
      </p:sp>
      <p:sp>
        <p:nvSpPr>
          <p:cNvPr id="3" name="Text Placeholder 2">
            <a:extLst>
              <a:ext uri="{FF2B5EF4-FFF2-40B4-BE49-F238E27FC236}">
                <a16:creationId xmlns:a16="http://schemas.microsoft.com/office/drawing/2014/main" id="{3B95F253-A407-7666-2317-4F284C4E2D1A}"/>
              </a:ext>
            </a:extLst>
          </p:cNvPr>
          <p:cNvSpPr>
            <a:spLocks noGrp="1"/>
          </p:cNvSpPr>
          <p:nvPr>
            <p:ph type="body" sz="half" idx="1"/>
          </p:nvPr>
        </p:nvSpPr>
        <p:spPr>
          <a:xfrm>
            <a:off x="1714500" y="1905000"/>
            <a:ext cx="7086600" cy="4114800"/>
          </a:xfrm>
        </p:spPr>
        <p:txBody>
          <a:bodyPr/>
          <a:lstStyle/>
          <a:p>
            <a:r>
              <a:rPr lang="en-US" dirty="0"/>
              <a:t>Premature evolution</a:t>
            </a:r>
          </a:p>
          <a:p>
            <a:r>
              <a:rPr lang="en-US" dirty="0"/>
              <a:t>Inattention</a:t>
            </a:r>
          </a:p>
          <a:p>
            <a:r>
              <a:rPr lang="en-US" dirty="0"/>
              <a:t>Poor retention</a:t>
            </a:r>
          </a:p>
          <a:p>
            <a:r>
              <a:rPr lang="en-US" dirty="0"/>
              <a:t>Undue reliance on the written word</a:t>
            </a:r>
          </a:p>
          <a:p>
            <a:r>
              <a:rPr lang="en-US" dirty="0"/>
              <a:t>Distrust</a:t>
            </a:r>
          </a:p>
          <a:p>
            <a:r>
              <a:rPr lang="en-US" dirty="0"/>
              <a:t>Failure to communicate</a:t>
            </a:r>
          </a:p>
        </p:txBody>
      </p:sp>
    </p:spTree>
    <p:extLst>
      <p:ext uri="{BB962C8B-B14F-4D97-AF65-F5344CB8AC3E}">
        <p14:creationId xmlns:p14="http://schemas.microsoft.com/office/powerpoint/2010/main" val="28072069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1154C-93AF-F31E-66F3-477697B12D72}"/>
              </a:ext>
            </a:extLst>
          </p:cNvPr>
          <p:cNvSpPr>
            <a:spLocks noGrp="1"/>
          </p:cNvSpPr>
          <p:nvPr>
            <p:ph type="title"/>
          </p:nvPr>
        </p:nvSpPr>
        <p:spPr>
          <a:xfrm>
            <a:off x="1562100" y="377825"/>
            <a:ext cx="7886700" cy="1527175"/>
          </a:xfrm>
        </p:spPr>
        <p:txBody>
          <a:bodyPr/>
          <a:lstStyle/>
          <a:p>
            <a:r>
              <a:rPr lang="en-US" dirty="0"/>
              <a:t>Organization Barriers</a:t>
            </a:r>
          </a:p>
        </p:txBody>
      </p:sp>
      <p:sp>
        <p:nvSpPr>
          <p:cNvPr id="3" name="Text Placeholder 2">
            <a:extLst>
              <a:ext uri="{FF2B5EF4-FFF2-40B4-BE49-F238E27FC236}">
                <a16:creationId xmlns:a16="http://schemas.microsoft.com/office/drawing/2014/main" id="{F95A9BA5-B579-FEAB-087C-158C009899CD}"/>
              </a:ext>
            </a:extLst>
          </p:cNvPr>
          <p:cNvSpPr>
            <a:spLocks noGrp="1"/>
          </p:cNvSpPr>
          <p:nvPr>
            <p:ph type="body" sz="half" idx="1"/>
          </p:nvPr>
        </p:nvSpPr>
        <p:spPr>
          <a:xfrm>
            <a:off x="1714500" y="1905000"/>
            <a:ext cx="7239000" cy="4114800"/>
          </a:xfrm>
        </p:spPr>
        <p:txBody>
          <a:bodyPr/>
          <a:lstStyle/>
          <a:p>
            <a:r>
              <a:rPr lang="en-US" dirty="0"/>
              <a:t>Organizational policy</a:t>
            </a:r>
          </a:p>
          <a:p>
            <a:r>
              <a:rPr lang="en-US" dirty="0"/>
              <a:t>Organization rules and regulation</a:t>
            </a:r>
          </a:p>
          <a:p>
            <a:r>
              <a:rPr lang="en-US" dirty="0"/>
              <a:t>Status relation</a:t>
            </a:r>
          </a:p>
          <a:p>
            <a:r>
              <a:rPr lang="en-US" dirty="0"/>
              <a:t>Complexity in organization</a:t>
            </a:r>
          </a:p>
        </p:txBody>
      </p:sp>
    </p:spTree>
    <p:extLst>
      <p:ext uri="{BB962C8B-B14F-4D97-AF65-F5344CB8AC3E}">
        <p14:creationId xmlns:p14="http://schemas.microsoft.com/office/powerpoint/2010/main" val="39812138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AC999C-CC14-D937-E4BD-D558EA82C03E}"/>
              </a:ext>
            </a:extLst>
          </p:cNvPr>
          <p:cNvSpPr>
            <a:spLocks noGrp="1"/>
          </p:cNvSpPr>
          <p:nvPr>
            <p:ph type="title"/>
          </p:nvPr>
        </p:nvSpPr>
        <p:spPr>
          <a:xfrm>
            <a:off x="1562100" y="533400"/>
            <a:ext cx="7886700" cy="1527175"/>
          </a:xfrm>
        </p:spPr>
        <p:txBody>
          <a:bodyPr/>
          <a:lstStyle/>
          <a:p>
            <a:r>
              <a:rPr lang="en-US" dirty="0"/>
              <a:t>Personal Barriers</a:t>
            </a:r>
          </a:p>
        </p:txBody>
      </p:sp>
      <p:sp>
        <p:nvSpPr>
          <p:cNvPr id="3" name="Text Placeholder 2">
            <a:extLst>
              <a:ext uri="{FF2B5EF4-FFF2-40B4-BE49-F238E27FC236}">
                <a16:creationId xmlns:a16="http://schemas.microsoft.com/office/drawing/2014/main" id="{D4156972-2BE6-93D9-19AD-F4E483DD47B5}"/>
              </a:ext>
            </a:extLst>
          </p:cNvPr>
          <p:cNvSpPr>
            <a:spLocks noGrp="1"/>
          </p:cNvSpPr>
          <p:nvPr>
            <p:ph type="body" sz="half" idx="1"/>
          </p:nvPr>
        </p:nvSpPr>
        <p:spPr>
          <a:xfrm>
            <a:off x="1714500" y="1905000"/>
            <a:ext cx="6858000" cy="4953000"/>
          </a:xfrm>
        </p:spPr>
        <p:txBody>
          <a:bodyPr/>
          <a:lstStyle/>
          <a:p>
            <a:pPr marL="0" indent="0">
              <a:buNone/>
            </a:pPr>
            <a:r>
              <a:rPr lang="en-US" dirty="0"/>
              <a:t>Attitude in superior</a:t>
            </a:r>
          </a:p>
          <a:p>
            <a:pPr>
              <a:buFont typeface="Wingdings" panose="05000000000000000000" pitchFamily="2" charset="2"/>
              <a:buChar char="§"/>
            </a:pPr>
            <a:r>
              <a:rPr lang="en-US" dirty="0"/>
              <a:t>Lack of awareness</a:t>
            </a:r>
          </a:p>
          <a:p>
            <a:pPr>
              <a:buFont typeface="Wingdings" panose="05000000000000000000" pitchFamily="2" charset="2"/>
              <a:buChar char="§"/>
            </a:pPr>
            <a:r>
              <a:rPr lang="en-US" dirty="0"/>
              <a:t>Lack of time</a:t>
            </a:r>
          </a:p>
          <a:p>
            <a:pPr>
              <a:buFont typeface="Wingdings" panose="05000000000000000000" pitchFamily="2" charset="2"/>
              <a:buChar char="§"/>
            </a:pPr>
            <a:r>
              <a:rPr lang="en-US" dirty="0"/>
              <a:t>Fear of challenge of authority</a:t>
            </a:r>
          </a:p>
          <a:p>
            <a:pPr>
              <a:buFont typeface="Wingdings" panose="05000000000000000000" pitchFamily="2" charset="2"/>
              <a:buChar char="§"/>
            </a:pPr>
            <a:r>
              <a:rPr lang="en-US" dirty="0"/>
              <a:t>Attitude of superior</a:t>
            </a:r>
          </a:p>
          <a:p>
            <a:pPr marL="0" indent="0">
              <a:buNone/>
            </a:pPr>
            <a:r>
              <a:rPr lang="en-US" dirty="0"/>
              <a:t>Barriers in sub-ordinates</a:t>
            </a:r>
          </a:p>
          <a:p>
            <a:pPr>
              <a:buFont typeface="Wingdings" panose="05000000000000000000" pitchFamily="2" charset="2"/>
              <a:buChar char="§"/>
            </a:pPr>
            <a:r>
              <a:rPr lang="en-US" dirty="0"/>
              <a:t>Unwillingness to communicate</a:t>
            </a:r>
          </a:p>
          <a:p>
            <a:pPr>
              <a:buFont typeface="Wingdings" panose="05000000000000000000" pitchFamily="2" charset="2"/>
              <a:buChar char="§"/>
            </a:pPr>
            <a:r>
              <a:rPr lang="en-US" dirty="0"/>
              <a:t>Lack of proper incentive</a:t>
            </a:r>
          </a:p>
        </p:txBody>
      </p:sp>
    </p:spTree>
    <p:extLst>
      <p:ext uri="{BB962C8B-B14F-4D97-AF65-F5344CB8AC3E}">
        <p14:creationId xmlns:p14="http://schemas.microsoft.com/office/powerpoint/2010/main" val="3103488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1BA46329-B599-2CB3-4B10-E86CEB3B4848}"/>
              </a:ext>
            </a:extLst>
          </p:cNvPr>
          <p:cNvSpPr>
            <a:spLocks noGrp="1" noChangeArrowheads="1"/>
          </p:cNvSpPr>
          <p:nvPr>
            <p:ph type="title"/>
          </p:nvPr>
        </p:nvSpPr>
        <p:spPr>
          <a:xfrm>
            <a:off x="1608138" y="438150"/>
            <a:ext cx="7772400" cy="868363"/>
          </a:xfrm>
        </p:spPr>
        <p:txBody>
          <a:bodyPr/>
          <a:lstStyle/>
          <a:p>
            <a:pPr eaLnBrk="1" hangingPunct="1"/>
            <a:r>
              <a:rPr lang="en-US" altLang="en-US" sz="3400"/>
              <a:t>Barriers to effective communication</a:t>
            </a:r>
          </a:p>
        </p:txBody>
      </p:sp>
      <p:sp>
        <p:nvSpPr>
          <p:cNvPr id="14339" name="Rectangle 3">
            <a:extLst>
              <a:ext uri="{FF2B5EF4-FFF2-40B4-BE49-F238E27FC236}">
                <a16:creationId xmlns:a16="http://schemas.microsoft.com/office/drawing/2014/main" id="{57100E63-6CDC-3BA9-4987-53BBBAF54679}"/>
              </a:ext>
            </a:extLst>
          </p:cNvPr>
          <p:cNvSpPr>
            <a:spLocks noGrp="1" noChangeArrowheads="1"/>
          </p:cNvSpPr>
          <p:nvPr>
            <p:ph type="body" sz="half" idx="1"/>
          </p:nvPr>
        </p:nvSpPr>
        <p:spPr>
          <a:xfrm>
            <a:off x="1590675" y="1676400"/>
            <a:ext cx="8429625" cy="4876800"/>
          </a:xfrm>
        </p:spPr>
        <p:txBody>
          <a:bodyPr/>
          <a:lstStyle/>
          <a:p>
            <a:pPr marL="0" indent="0" eaLnBrk="1" hangingPunct="1">
              <a:buFont typeface="Wingdings" panose="05000000000000000000" pitchFamily="2" charset="2"/>
              <a:buNone/>
            </a:pPr>
            <a:r>
              <a:rPr lang="en-US" altLang="en-US" sz="2000"/>
              <a:t>1. </a:t>
            </a:r>
            <a:r>
              <a:rPr lang="en-US" altLang="en-US" sz="2400"/>
              <a:t>Physical barrier </a:t>
            </a:r>
          </a:p>
          <a:p>
            <a:pPr marL="0" indent="0" eaLnBrk="1" hangingPunct="1">
              <a:buFont typeface="Wingdings" panose="05000000000000000000" pitchFamily="2" charset="2"/>
              <a:buNone/>
            </a:pPr>
            <a:r>
              <a:rPr lang="en-US" altLang="en-US" sz="2400"/>
              <a:t>2. Language barrier </a:t>
            </a:r>
          </a:p>
          <a:p>
            <a:pPr marL="0" indent="0" eaLnBrk="1" hangingPunct="1">
              <a:buFont typeface="Wingdings" panose="05000000000000000000" pitchFamily="2" charset="2"/>
              <a:buNone/>
            </a:pPr>
            <a:r>
              <a:rPr lang="en-US" altLang="en-US" sz="2400"/>
              <a:t>3. Cultural barrier </a:t>
            </a:r>
          </a:p>
          <a:p>
            <a:pPr marL="0" indent="0" eaLnBrk="1" hangingPunct="1">
              <a:buFont typeface="Wingdings" panose="05000000000000000000" pitchFamily="2" charset="2"/>
              <a:buNone/>
            </a:pPr>
            <a:r>
              <a:rPr lang="en-US" altLang="en-US" sz="2400"/>
              <a:t>4. Emotional barrier </a:t>
            </a:r>
          </a:p>
          <a:p>
            <a:pPr marL="0" indent="0" eaLnBrk="1" hangingPunct="1">
              <a:buFont typeface="Wingdings" panose="05000000000000000000" pitchFamily="2" charset="2"/>
              <a:buNone/>
            </a:pPr>
            <a:r>
              <a:rPr lang="en-US" altLang="en-US" sz="2400"/>
              <a:t>5. Individual barrier </a:t>
            </a:r>
          </a:p>
          <a:p>
            <a:pPr marL="0" indent="0" eaLnBrk="1" hangingPunct="1">
              <a:buFont typeface="Wingdings" panose="05000000000000000000" pitchFamily="2" charset="2"/>
              <a:buNone/>
            </a:pPr>
            <a:r>
              <a:rPr lang="en-US" altLang="en-US" sz="2400"/>
              <a:t>6. Lack of Subject Knowledge </a:t>
            </a:r>
          </a:p>
          <a:p>
            <a:pPr marL="0" indent="0" eaLnBrk="1" hangingPunct="1">
              <a:buFont typeface="Wingdings" panose="05000000000000000000" pitchFamily="2" charset="2"/>
              <a:buNone/>
            </a:pPr>
            <a:r>
              <a:rPr lang="en-US" altLang="en-US" sz="2400"/>
              <a:t>7. Stress </a:t>
            </a:r>
          </a:p>
          <a:p>
            <a:pPr marL="0" indent="0" eaLnBrk="1" hangingPunct="1">
              <a:buFont typeface="Wingdings" panose="05000000000000000000" pitchFamily="2" charset="2"/>
              <a:buNone/>
            </a:pPr>
            <a:r>
              <a:rPr lang="en-US" altLang="en-US" sz="2400"/>
              <a:t>8. Attitudinal barrier </a:t>
            </a:r>
          </a:p>
          <a:p>
            <a:pPr marL="0" indent="0" eaLnBrk="1" hangingPunct="1">
              <a:buFont typeface="Wingdings" panose="05000000000000000000" pitchFamily="2" charset="2"/>
              <a:buNone/>
            </a:pPr>
            <a:r>
              <a:rPr lang="en-US" altLang="en-US" sz="2400"/>
              <a:t>9. Channel barrier </a:t>
            </a:r>
          </a:p>
        </p:txBody>
      </p:sp>
      <p:pic>
        <p:nvPicPr>
          <p:cNvPr id="27652" name="Picture 4" descr="image,7451,en">
            <a:extLst>
              <a:ext uri="{FF2B5EF4-FFF2-40B4-BE49-F238E27FC236}">
                <a16:creationId xmlns:a16="http://schemas.microsoft.com/office/drawing/2014/main" id="{46110110-D36E-D994-7540-2953A8DCA7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62650" y="1785938"/>
            <a:ext cx="1863725" cy="1031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3" name="Picture 5" descr="PE07006_[1]">
            <a:extLst>
              <a:ext uri="{FF2B5EF4-FFF2-40B4-BE49-F238E27FC236}">
                <a16:creationId xmlns:a16="http://schemas.microsoft.com/office/drawing/2014/main" id="{CABC5228-3FD3-B01B-038D-979F9EC585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48500" y="3124200"/>
            <a:ext cx="1571625" cy="144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4" name="Picture 6" descr="index0401">
            <a:extLst>
              <a:ext uri="{FF2B5EF4-FFF2-40B4-BE49-F238E27FC236}">
                <a16:creationId xmlns:a16="http://schemas.microsoft.com/office/drawing/2014/main" id="{CFDCA088-958D-474B-4FFE-E0CAFEA8541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72300" y="4953000"/>
            <a:ext cx="2366963" cy="1466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5" name="Picture 8" descr="transmitter">
            <a:hlinkClick r:id="rId5"/>
            <a:extLst>
              <a:ext uri="{FF2B5EF4-FFF2-40B4-BE49-F238E27FC236}">
                <a16:creationId xmlns:a16="http://schemas.microsoft.com/office/drawing/2014/main" id="{D468940B-9605-48EA-A63E-307C0DC0492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42313" y="1993900"/>
            <a:ext cx="1038225" cy="107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nodeType="clickEffect">
                                  <p:stCondLst>
                                    <p:cond delay="0"/>
                                  </p:stCondLst>
                                  <p:childTnLst>
                                    <p:set>
                                      <p:cBhvr>
                                        <p:cTn id="6" dur="1" fill="hold">
                                          <p:stCondLst>
                                            <p:cond delay="0"/>
                                          </p:stCondLst>
                                        </p:cTn>
                                        <p:tgtEl>
                                          <p:spTgt spid="14339">
                                            <p:txEl>
                                              <p:pRg st="0" end="0"/>
                                            </p:txEl>
                                          </p:spTgt>
                                        </p:tgtEl>
                                        <p:attrNameLst>
                                          <p:attrName>style.visibility</p:attrName>
                                        </p:attrNameLst>
                                      </p:cBhvr>
                                      <p:to>
                                        <p:strVal val="visible"/>
                                      </p:to>
                                    </p:set>
                                    <p:animEffect transition="in" filter="slide(fromBottom)">
                                      <p:cBhvr>
                                        <p:cTn id="7" dur="2000"/>
                                        <p:tgtEl>
                                          <p:spTgt spid="14339">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4" fill="hold" nodeType="clickEffect">
                                  <p:stCondLst>
                                    <p:cond delay="0"/>
                                  </p:stCondLst>
                                  <p:childTnLst>
                                    <p:set>
                                      <p:cBhvr>
                                        <p:cTn id="11" dur="1" fill="hold">
                                          <p:stCondLst>
                                            <p:cond delay="0"/>
                                          </p:stCondLst>
                                        </p:cTn>
                                        <p:tgtEl>
                                          <p:spTgt spid="14339">
                                            <p:txEl>
                                              <p:pRg st="1" end="1"/>
                                            </p:txEl>
                                          </p:spTgt>
                                        </p:tgtEl>
                                        <p:attrNameLst>
                                          <p:attrName>style.visibility</p:attrName>
                                        </p:attrNameLst>
                                      </p:cBhvr>
                                      <p:to>
                                        <p:strVal val="visible"/>
                                      </p:to>
                                    </p:set>
                                    <p:animEffect transition="in" filter="slide(fromBottom)">
                                      <p:cBhvr>
                                        <p:cTn id="12" dur="2000"/>
                                        <p:tgtEl>
                                          <p:spTgt spid="14339">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2" presetClass="entr" presetSubtype="4" fill="hold" nodeType="clickEffect">
                                  <p:stCondLst>
                                    <p:cond delay="0"/>
                                  </p:stCondLst>
                                  <p:childTnLst>
                                    <p:set>
                                      <p:cBhvr>
                                        <p:cTn id="16" dur="1" fill="hold">
                                          <p:stCondLst>
                                            <p:cond delay="0"/>
                                          </p:stCondLst>
                                        </p:cTn>
                                        <p:tgtEl>
                                          <p:spTgt spid="14339">
                                            <p:txEl>
                                              <p:pRg st="2" end="2"/>
                                            </p:txEl>
                                          </p:spTgt>
                                        </p:tgtEl>
                                        <p:attrNameLst>
                                          <p:attrName>style.visibility</p:attrName>
                                        </p:attrNameLst>
                                      </p:cBhvr>
                                      <p:to>
                                        <p:strVal val="visible"/>
                                      </p:to>
                                    </p:set>
                                    <p:animEffect transition="in" filter="slide(fromBottom)">
                                      <p:cBhvr>
                                        <p:cTn id="17" dur="2000"/>
                                        <p:tgtEl>
                                          <p:spTgt spid="14339">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2" presetClass="entr" presetSubtype="4" fill="hold" nodeType="clickEffect">
                                  <p:stCondLst>
                                    <p:cond delay="0"/>
                                  </p:stCondLst>
                                  <p:childTnLst>
                                    <p:set>
                                      <p:cBhvr>
                                        <p:cTn id="21" dur="1" fill="hold">
                                          <p:stCondLst>
                                            <p:cond delay="0"/>
                                          </p:stCondLst>
                                        </p:cTn>
                                        <p:tgtEl>
                                          <p:spTgt spid="14339">
                                            <p:txEl>
                                              <p:pRg st="3" end="3"/>
                                            </p:txEl>
                                          </p:spTgt>
                                        </p:tgtEl>
                                        <p:attrNameLst>
                                          <p:attrName>style.visibility</p:attrName>
                                        </p:attrNameLst>
                                      </p:cBhvr>
                                      <p:to>
                                        <p:strVal val="visible"/>
                                      </p:to>
                                    </p:set>
                                    <p:animEffect transition="in" filter="slide(fromBottom)">
                                      <p:cBhvr>
                                        <p:cTn id="22" dur="2000"/>
                                        <p:tgtEl>
                                          <p:spTgt spid="14339">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2" presetClass="entr" presetSubtype="4" fill="hold" nodeType="clickEffect">
                                  <p:stCondLst>
                                    <p:cond delay="0"/>
                                  </p:stCondLst>
                                  <p:childTnLst>
                                    <p:set>
                                      <p:cBhvr>
                                        <p:cTn id="26" dur="1" fill="hold">
                                          <p:stCondLst>
                                            <p:cond delay="0"/>
                                          </p:stCondLst>
                                        </p:cTn>
                                        <p:tgtEl>
                                          <p:spTgt spid="14339">
                                            <p:txEl>
                                              <p:pRg st="4" end="4"/>
                                            </p:txEl>
                                          </p:spTgt>
                                        </p:tgtEl>
                                        <p:attrNameLst>
                                          <p:attrName>style.visibility</p:attrName>
                                        </p:attrNameLst>
                                      </p:cBhvr>
                                      <p:to>
                                        <p:strVal val="visible"/>
                                      </p:to>
                                    </p:set>
                                    <p:animEffect transition="in" filter="slide(fromBottom)">
                                      <p:cBhvr>
                                        <p:cTn id="27" dur="2000"/>
                                        <p:tgtEl>
                                          <p:spTgt spid="14339">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2" presetClass="entr" presetSubtype="4" fill="hold" nodeType="clickEffect">
                                  <p:stCondLst>
                                    <p:cond delay="0"/>
                                  </p:stCondLst>
                                  <p:childTnLst>
                                    <p:set>
                                      <p:cBhvr>
                                        <p:cTn id="31" dur="1" fill="hold">
                                          <p:stCondLst>
                                            <p:cond delay="0"/>
                                          </p:stCondLst>
                                        </p:cTn>
                                        <p:tgtEl>
                                          <p:spTgt spid="14339">
                                            <p:txEl>
                                              <p:pRg st="5" end="5"/>
                                            </p:txEl>
                                          </p:spTgt>
                                        </p:tgtEl>
                                        <p:attrNameLst>
                                          <p:attrName>style.visibility</p:attrName>
                                        </p:attrNameLst>
                                      </p:cBhvr>
                                      <p:to>
                                        <p:strVal val="visible"/>
                                      </p:to>
                                    </p:set>
                                    <p:animEffect transition="in" filter="slide(fromBottom)">
                                      <p:cBhvr>
                                        <p:cTn id="32" dur="2000"/>
                                        <p:tgtEl>
                                          <p:spTgt spid="14339">
                                            <p:txEl>
                                              <p:pRg st="5" end="5"/>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2" presetClass="entr" presetSubtype="4" fill="hold" nodeType="clickEffect">
                                  <p:stCondLst>
                                    <p:cond delay="0"/>
                                  </p:stCondLst>
                                  <p:childTnLst>
                                    <p:set>
                                      <p:cBhvr>
                                        <p:cTn id="36" dur="1" fill="hold">
                                          <p:stCondLst>
                                            <p:cond delay="0"/>
                                          </p:stCondLst>
                                        </p:cTn>
                                        <p:tgtEl>
                                          <p:spTgt spid="14339">
                                            <p:txEl>
                                              <p:pRg st="6" end="6"/>
                                            </p:txEl>
                                          </p:spTgt>
                                        </p:tgtEl>
                                        <p:attrNameLst>
                                          <p:attrName>style.visibility</p:attrName>
                                        </p:attrNameLst>
                                      </p:cBhvr>
                                      <p:to>
                                        <p:strVal val="visible"/>
                                      </p:to>
                                    </p:set>
                                    <p:animEffect transition="in" filter="slide(fromBottom)">
                                      <p:cBhvr>
                                        <p:cTn id="37" dur="2000"/>
                                        <p:tgtEl>
                                          <p:spTgt spid="14339">
                                            <p:txEl>
                                              <p:pRg st="6" end="6"/>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12" presetClass="entr" presetSubtype="4" fill="hold" nodeType="clickEffect">
                                  <p:stCondLst>
                                    <p:cond delay="0"/>
                                  </p:stCondLst>
                                  <p:childTnLst>
                                    <p:set>
                                      <p:cBhvr>
                                        <p:cTn id="41" dur="1" fill="hold">
                                          <p:stCondLst>
                                            <p:cond delay="0"/>
                                          </p:stCondLst>
                                        </p:cTn>
                                        <p:tgtEl>
                                          <p:spTgt spid="14339">
                                            <p:txEl>
                                              <p:pRg st="7" end="7"/>
                                            </p:txEl>
                                          </p:spTgt>
                                        </p:tgtEl>
                                        <p:attrNameLst>
                                          <p:attrName>style.visibility</p:attrName>
                                        </p:attrNameLst>
                                      </p:cBhvr>
                                      <p:to>
                                        <p:strVal val="visible"/>
                                      </p:to>
                                    </p:set>
                                    <p:animEffect transition="in" filter="slide(fromBottom)">
                                      <p:cBhvr>
                                        <p:cTn id="42" dur="2000"/>
                                        <p:tgtEl>
                                          <p:spTgt spid="14339">
                                            <p:txEl>
                                              <p:pRg st="7" end="7"/>
                                            </p:txEl>
                                          </p:spTgt>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12" presetClass="entr" presetSubtype="4" fill="hold" nodeType="clickEffect">
                                  <p:stCondLst>
                                    <p:cond delay="0"/>
                                  </p:stCondLst>
                                  <p:childTnLst>
                                    <p:set>
                                      <p:cBhvr>
                                        <p:cTn id="46" dur="1" fill="hold">
                                          <p:stCondLst>
                                            <p:cond delay="0"/>
                                          </p:stCondLst>
                                        </p:cTn>
                                        <p:tgtEl>
                                          <p:spTgt spid="14339">
                                            <p:txEl>
                                              <p:pRg st="8" end="8"/>
                                            </p:txEl>
                                          </p:spTgt>
                                        </p:tgtEl>
                                        <p:attrNameLst>
                                          <p:attrName>style.visibility</p:attrName>
                                        </p:attrNameLst>
                                      </p:cBhvr>
                                      <p:to>
                                        <p:strVal val="visible"/>
                                      </p:to>
                                    </p:set>
                                    <p:animEffect transition="in" filter="slide(fromBottom)">
                                      <p:cBhvr>
                                        <p:cTn id="47" dur="2000"/>
                                        <p:tgtEl>
                                          <p:spTgt spid="14339">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9"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0E19C53-41C4-7FF4-C695-236122C916B2}"/>
              </a:ext>
            </a:extLst>
          </p:cNvPr>
          <p:cNvSpPr>
            <a:spLocks noGrp="1"/>
          </p:cNvSpPr>
          <p:nvPr>
            <p:ph type="title"/>
          </p:nvPr>
        </p:nvSpPr>
        <p:spPr>
          <a:xfrm>
            <a:off x="1562100" y="12700"/>
            <a:ext cx="7886700" cy="1527175"/>
          </a:xfrm>
        </p:spPr>
        <p:txBody>
          <a:bodyPr/>
          <a:lstStyle/>
          <a:p>
            <a:pPr>
              <a:defRPr/>
            </a:pPr>
            <a:r>
              <a:rPr lang="en-US" sz="3000" b="1" dirty="0">
                <a:solidFill>
                  <a:srgbClr val="000000"/>
                </a:solidFill>
                <a:cs typeface="+mn-cs"/>
              </a:rPr>
              <a:t>How to overcome barriers</a:t>
            </a:r>
            <a:endParaRPr lang="en-US" dirty="0"/>
          </a:p>
        </p:txBody>
      </p:sp>
      <p:sp>
        <p:nvSpPr>
          <p:cNvPr id="28675" name="Content Placeholder 9">
            <a:extLst>
              <a:ext uri="{FF2B5EF4-FFF2-40B4-BE49-F238E27FC236}">
                <a16:creationId xmlns:a16="http://schemas.microsoft.com/office/drawing/2014/main" id="{4A5A8E9C-E9E7-29FC-BDC0-EC1CACB92A18}"/>
              </a:ext>
            </a:extLst>
          </p:cNvPr>
          <p:cNvSpPr>
            <a:spLocks noGrp="1" noChangeArrowheads="1"/>
          </p:cNvSpPr>
          <p:nvPr>
            <p:ph idx="1"/>
          </p:nvPr>
        </p:nvSpPr>
        <p:spPr>
          <a:xfrm>
            <a:off x="1562100" y="1676400"/>
            <a:ext cx="7886700" cy="4675188"/>
          </a:xfrm>
        </p:spPr>
        <p:txBody>
          <a:bodyPr>
            <a:normAutofit lnSpcReduction="10000"/>
          </a:bodyPr>
          <a:lstStyle/>
          <a:p>
            <a:r>
              <a:rPr lang="en-US" altLang="en-US" sz="2400"/>
              <a:t>Overcome Perception</a:t>
            </a:r>
          </a:p>
          <a:p>
            <a:r>
              <a:rPr lang="en-US" altLang="en-US" sz="2400"/>
              <a:t>Effective Listening </a:t>
            </a:r>
          </a:p>
          <a:p>
            <a:r>
              <a:rPr lang="en-US" altLang="en-US" sz="2400"/>
              <a:t>Create Synergistic Environment</a:t>
            </a:r>
          </a:p>
          <a:p>
            <a:r>
              <a:rPr lang="en-US" altLang="en-US" sz="2400"/>
              <a:t>Convey Emotional Contents of the Message </a:t>
            </a:r>
          </a:p>
          <a:p>
            <a:r>
              <a:rPr lang="en-US" altLang="en-US" sz="2400"/>
              <a:t>Use Appropriate Language </a:t>
            </a:r>
          </a:p>
          <a:p>
            <a:r>
              <a:rPr lang="en-US" altLang="en-US" sz="2400"/>
              <a:t>Use Proper Channel </a:t>
            </a:r>
          </a:p>
          <a:p>
            <a:r>
              <a:rPr lang="en-US" altLang="en-US" sz="2400"/>
              <a:t>Encourage Open Communication </a:t>
            </a:r>
          </a:p>
          <a:p>
            <a:r>
              <a:rPr lang="en-US" altLang="en-US" sz="2400"/>
              <a:t>Ensure Two – Way Communication </a:t>
            </a:r>
          </a:p>
          <a:p>
            <a:r>
              <a:rPr lang="en-US" altLang="en-US" sz="2400"/>
              <a:t>Best Use of Body Language </a:t>
            </a:r>
          </a:p>
          <a:p>
            <a:r>
              <a:rPr lang="en-US" altLang="en-US" sz="2400"/>
              <a:t>Have Clarity, Brevity and Accuracy </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a:extLst>
              <a:ext uri="{FF2B5EF4-FFF2-40B4-BE49-F238E27FC236}">
                <a16:creationId xmlns:a16="http://schemas.microsoft.com/office/drawing/2014/main" id="{09F82312-5A9E-A9FC-B5CB-078EC9BB848B}"/>
              </a:ext>
            </a:extLst>
          </p:cNvPr>
          <p:cNvSpPr>
            <a:spLocks noGrp="1" noChangeArrowheads="1"/>
          </p:cNvSpPr>
          <p:nvPr>
            <p:ph type="title"/>
          </p:nvPr>
        </p:nvSpPr>
        <p:spPr>
          <a:xfrm>
            <a:off x="2185218" y="837470"/>
            <a:ext cx="7412849" cy="1280890"/>
          </a:xfrm>
        </p:spPr>
        <p:txBody>
          <a:bodyPr/>
          <a:lstStyle/>
          <a:p>
            <a:r>
              <a:rPr lang="en-US" altLang="en-US"/>
              <a:t>Review Questions</a:t>
            </a:r>
          </a:p>
        </p:txBody>
      </p:sp>
      <p:sp>
        <p:nvSpPr>
          <p:cNvPr id="29699" name="Content Placeholder 2">
            <a:extLst>
              <a:ext uri="{FF2B5EF4-FFF2-40B4-BE49-F238E27FC236}">
                <a16:creationId xmlns:a16="http://schemas.microsoft.com/office/drawing/2014/main" id="{E2965E4E-8B6B-B796-32DD-A5F32F7BB0F5}"/>
              </a:ext>
            </a:extLst>
          </p:cNvPr>
          <p:cNvSpPr>
            <a:spLocks noGrp="1" noChangeArrowheads="1"/>
          </p:cNvSpPr>
          <p:nvPr>
            <p:ph idx="1"/>
          </p:nvPr>
        </p:nvSpPr>
        <p:spPr/>
        <p:txBody>
          <a:bodyPr/>
          <a:lstStyle/>
          <a:p>
            <a:r>
              <a:rPr lang="en-US" altLang="en-US" dirty="0"/>
              <a:t>Explain the process of communication</a:t>
            </a:r>
          </a:p>
          <a:p>
            <a:r>
              <a:rPr lang="en-US" altLang="en-US" dirty="0"/>
              <a:t>Discuss the barriers to effective communication</a:t>
            </a:r>
          </a:p>
          <a:p>
            <a:r>
              <a:rPr lang="en-US" altLang="en-US" dirty="0"/>
              <a:t>Highlight features of effective communicative</a:t>
            </a:r>
          </a:p>
          <a:p>
            <a:endParaRPr lang="en-US" altLang="en-US"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C35A74-8FE3-5C99-DECD-CA22D8DA1344}"/>
              </a:ext>
            </a:extLst>
          </p:cNvPr>
          <p:cNvSpPr>
            <a:spLocks noGrp="1"/>
          </p:cNvSpPr>
          <p:nvPr>
            <p:ph type="title"/>
          </p:nvPr>
        </p:nvSpPr>
        <p:spPr/>
        <p:txBody>
          <a:bodyPr/>
          <a:lstStyle/>
          <a:p>
            <a:r>
              <a:rPr lang="en-US" dirty="0"/>
              <a:t>Stop Listening Exercise</a:t>
            </a:r>
          </a:p>
        </p:txBody>
      </p:sp>
      <p:pic>
        <p:nvPicPr>
          <p:cNvPr id="4" name="Content Placeholder 3">
            <a:extLst>
              <a:ext uri="{FF2B5EF4-FFF2-40B4-BE49-F238E27FC236}">
                <a16:creationId xmlns:a16="http://schemas.microsoft.com/office/drawing/2014/main" id="{EE2DE098-7907-8F55-5AAD-6E7680E2D22B}"/>
              </a:ext>
            </a:extLst>
          </p:cNvPr>
          <p:cNvPicPr>
            <a:picLocks noGrp="1" noChangeAspect="1"/>
          </p:cNvPicPr>
          <p:nvPr>
            <p:ph idx="1"/>
          </p:nvPr>
        </p:nvPicPr>
        <p:blipFill>
          <a:blip r:embed="rId3"/>
          <a:stretch>
            <a:fillRect/>
          </a:stretch>
        </p:blipFill>
        <p:spPr>
          <a:xfrm>
            <a:off x="3084901" y="1905000"/>
            <a:ext cx="4095750" cy="3581400"/>
          </a:xfrm>
          <a:prstGeom prst="rect">
            <a:avLst/>
          </a:prstGeom>
        </p:spPr>
      </p:pic>
      <p:sp>
        <p:nvSpPr>
          <p:cNvPr id="6" name="TextBox 5">
            <a:extLst>
              <a:ext uri="{FF2B5EF4-FFF2-40B4-BE49-F238E27FC236}">
                <a16:creationId xmlns:a16="http://schemas.microsoft.com/office/drawing/2014/main" id="{4D65F6A5-EA3C-D747-B49F-3B12D8CDE1EC}"/>
              </a:ext>
            </a:extLst>
          </p:cNvPr>
          <p:cNvSpPr txBox="1"/>
          <p:nvPr/>
        </p:nvSpPr>
        <p:spPr>
          <a:xfrm>
            <a:off x="3095625" y="4629835"/>
            <a:ext cx="4095750" cy="646331"/>
          </a:xfrm>
          <a:prstGeom prst="rect">
            <a:avLst/>
          </a:prstGeom>
          <a:solidFill>
            <a:schemeClr val="tx1">
              <a:lumMod val="40000"/>
              <a:lumOff val="60000"/>
            </a:schemeClr>
          </a:solidFill>
        </p:spPr>
        <p:txBody>
          <a:bodyPr wrap="square">
            <a:spAutoFit/>
          </a:bodyPr>
          <a:lstStyle/>
          <a:p>
            <a:r>
              <a:rPr lang="en-US" dirty="0"/>
              <a:t>Active listening activity</a:t>
            </a:r>
          </a:p>
          <a:p>
            <a:r>
              <a:rPr lang="en-US" dirty="0"/>
              <a:t> </a:t>
            </a:r>
          </a:p>
        </p:txBody>
      </p:sp>
    </p:spTree>
    <p:extLst>
      <p:ext uri="{BB962C8B-B14F-4D97-AF65-F5344CB8AC3E}">
        <p14:creationId xmlns:p14="http://schemas.microsoft.com/office/powerpoint/2010/main" val="31388076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a:extLst>
              <a:ext uri="{FF2B5EF4-FFF2-40B4-BE49-F238E27FC236}">
                <a16:creationId xmlns:a16="http://schemas.microsoft.com/office/drawing/2014/main" id="{37FAB119-6543-1482-4E4B-7293D24EBC38}"/>
              </a:ext>
            </a:extLst>
          </p:cNvPr>
          <p:cNvSpPr>
            <a:spLocks noGrp="1" noChangeArrowheads="1"/>
          </p:cNvSpPr>
          <p:nvPr>
            <p:ph type="ctrTitle"/>
          </p:nvPr>
        </p:nvSpPr>
        <p:spPr>
          <a:xfrm>
            <a:off x="1071562" y="609600"/>
            <a:ext cx="7715250" cy="1473200"/>
          </a:xfrm>
        </p:spPr>
        <p:txBody>
          <a:bodyPr/>
          <a:lstStyle/>
          <a:p>
            <a:r>
              <a:rPr lang="en-US" altLang="en-US" dirty="0"/>
              <a:t>Unit Overview</a:t>
            </a:r>
          </a:p>
        </p:txBody>
      </p:sp>
      <p:sp>
        <p:nvSpPr>
          <p:cNvPr id="11267" name="Subtitle 2">
            <a:extLst>
              <a:ext uri="{FF2B5EF4-FFF2-40B4-BE49-F238E27FC236}">
                <a16:creationId xmlns:a16="http://schemas.microsoft.com/office/drawing/2014/main" id="{6C3058E9-66CA-03E3-3F2E-A412AFA53550}"/>
              </a:ext>
            </a:extLst>
          </p:cNvPr>
          <p:cNvSpPr>
            <a:spLocks noGrp="1" noChangeArrowheads="1"/>
          </p:cNvSpPr>
          <p:nvPr>
            <p:ph type="subTitle" idx="1"/>
          </p:nvPr>
        </p:nvSpPr>
        <p:spPr>
          <a:xfrm>
            <a:off x="1538287" y="2362200"/>
            <a:ext cx="7286625" cy="3429000"/>
          </a:xfrm>
        </p:spPr>
        <p:txBody>
          <a:bodyPr>
            <a:normAutofit fontScale="92500" lnSpcReduction="10000"/>
          </a:bodyPr>
          <a:lstStyle/>
          <a:p>
            <a:pPr marL="457200" indent="-457200">
              <a:buFont typeface="Wingdings" pitchFamily="2" charset="2"/>
              <a:buChar char="Ø"/>
            </a:pPr>
            <a:r>
              <a:rPr lang="en-US" altLang="en-US" sz="2800" dirty="0"/>
              <a:t>Definition of terms</a:t>
            </a:r>
          </a:p>
          <a:p>
            <a:pPr marL="457200" indent="-457200">
              <a:buFont typeface="Wingdings" pitchFamily="2" charset="2"/>
              <a:buChar char="Ø"/>
            </a:pPr>
            <a:r>
              <a:rPr lang="en-US" altLang="en-US" sz="2800" dirty="0"/>
              <a:t>Types of communication</a:t>
            </a:r>
          </a:p>
          <a:p>
            <a:pPr marL="457200" indent="-457200">
              <a:buFont typeface="Wingdings" pitchFamily="2" charset="2"/>
              <a:buChar char="Ø"/>
            </a:pPr>
            <a:r>
              <a:rPr lang="en-US" altLang="en-US" sz="2800" dirty="0"/>
              <a:t>Mode and Medium of communication</a:t>
            </a:r>
          </a:p>
          <a:p>
            <a:pPr marL="457200" indent="-457200">
              <a:buFont typeface="Wingdings" pitchFamily="2" charset="2"/>
              <a:buChar char="Ø"/>
            </a:pPr>
            <a:r>
              <a:rPr lang="en-US" altLang="en-US" sz="2800" dirty="0"/>
              <a:t>Flow of Information</a:t>
            </a:r>
          </a:p>
          <a:p>
            <a:pPr marL="457200" indent="-457200">
              <a:buFont typeface="Wingdings" pitchFamily="2" charset="2"/>
              <a:buChar char="Ø"/>
            </a:pPr>
            <a:r>
              <a:rPr lang="en-US" altLang="en-US" sz="2800" dirty="0"/>
              <a:t>Principles of communication</a:t>
            </a:r>
          </a:p>
          <a:p>
            <a:pPr marL="457200" indent="-457200">
              <a:buFont typeface="Wingdings" pitchFamily="2" charset="2"/>
              <a:buChar char="Ø"/>
            </a:pPr>
            <a:r>
              <a:rPr lang="en-US" altLang="en-US" sz="2800" dirty="0"/>
              <a:t>Essentials of effective communication(7Cs of communication)</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a:extLst>
              <a:ext uri="{FF2B5EF4-FFF2-40B4-BE49-F238E27FC236}">
                <a16:creationId xmlns:a16="http://schemas.microsoft.com/office/drawing/2014/main" id="{B296124C-8C70-7391-45AD-FBE04BC181CC}"/>
              </a:ext>
            </a:extLst>
          </p:cNvPr>
          <p:cNvSpPr>
            <a:spLocks noGrp="1" noChangeArrowheads="1"/>
          </p:cNvSpPr>
          <p:nvPr>
            <p:ph type="title"/>
          </p:nvPr>
        </p:nvSpPr>
        <p:spPr>
          <a:xfrm>
            <a:off x="1714500" y="457200"/>
            <a:ext cx="8305800" cy="838200"/>
          </a:xfrm>
        </p:spPr>
        <p:txBody>
          <a:bodyPr/>
          <a:lstStyle/>
          <a:p>
            <a:pPr eaLnBrk="1" hangingPunct="1"/>
            <a:r>
              <a:rPr lang="en-US" altLang="en-US" sz="3400"/>
              <a:t>Hearing Vs Listening</a:t>
            </a:r>
          </a:p>
        </p:txBody>
      </p:sp>
      <p:sp>
        <p:nvSpPr>
          <p:cNvPr id="46083" name="Rectangle 3">
            <a:extLst>
              <a:ext uri="{FF2B5EF4-FFF2-40B4-BE49-F238E27FC236}">
                <a16:creationId xmlns:a16="http://schemas.microsoft.com/office/drawing/2014/main" id="{28D5835F-691B-0935-A7B1-CD5517932577}"/>
              </a:ext>
            </a:extLst>
          </p:cNvPr>
          <p:cNvSpPr>
            <a:spLocks noGrp="1" noChangeArrowheads="1"/>
          </p:cNvSpPr>
          <p:nvPr>
            <p:ph idx="1"/>
          </p:nvPr>
        </p:nvSpPr>
        <p:spPr>
          <a:xfrm>
            <a:off x="1333500" y="1676400"/>
            <a:ext cx="4724400" cy="3505200"/>
          </a:xfrm>
        </p:spPr>
        <p:txBody>
          <a:bodyPr>
            <a:normAutofit lnSpcReduction="10000"/>
          </a:bodyPr>
          <a:lstStyle/>
          <a:p>
            <a:pPr eaLnBrk="1" hangingPunct="1">
              <a:buFont typeface="Wingdings" panose="05000000000000000000" pitchFamily="2" charset="2"/>
              <a:buNone/>
            </a:pPr>
            <a:r>
              <a:rPr lang="en-US" altLang="en-US" sz="2600" b="1"/>
              <a:t>Hearing</a:t>
            </a:r>
            <a:r>
              <a:rPr lang="en-US" altLang="en-US" sz="2600"/>
              <a:t> –Reaction of nervous system, no concentration</a:t>
            </a:r>
          </a:p>
          <a:p>
            <a:pPr eaLnBrk="1" hangingPunct="1">
              <a:buFont typeface="Wingdings" panose="05000000000000000000" pitchFamily="2" charset="2"/>
              <a:buNone/>
            </a:pPr>
            <a:endParaRPr lang="en-US" altLang="en-US" sz="2600"/>
          </a:p>
          <a:p>
            <a:pPr eaLnBrk="1" hangingPunct="1">
              <a:buFont typeface="Wingdings" panose="05000000000000000000" pitchFamily="2" charset="2"/>
              <a:buNone/>
            </a:pPr>
            <a:r>
              <a:rPr lang="en-US" altLang="en-US" sz="2600" b="1"/>
              <a:t>Listening</a:t>
            </a:r>
            <a:r>
              <a:rPr lang="en-US" altLang="en-US" sz="2600"/>
              <a:t> – Physical &amp; mental process of receiving sounds, attach meaning and respond. </a:t>
            </a:r>
          </a:p>
        </p:txBody>
      </p:sp>
      <p:sp>
        <p:nvSpPr>
          <p:cNvPr id="46084" name="Text Box 4">
            <a:extLst>
              <a:ext uri="{FF2B5EF4-FFF2-40B4-BE49-F238E27FC236}">
                <a16:creationId xmlns:a16="http://schemas.microsoft.com/office/drawing/2014/main" id="{59FBC44F-7E73-E2F2-7488-ECDF5EE44CEB}"/>
              </a:ext>
            </a:extLst>
          </p:cNvPr>
          <p:cNvSpPr txBox="1">
            <a:spLocks noChangeArrowheads="1"/>
          </p:cNvSpPr>
          <p:nvPr/>
        </p:nvSpPr>
        <p:spPr bwMode="auto">
          <a:xfrm>
            <a:off x="342900" y="5334000"/>
            <a:ext cx="94488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lr>
                <a:schemeClr val="tx1"/>
              </a:buClr>
              <a:buSzPct val="70000"/>
              <a:buFont typeface="Wingdings" panose="05000000000000000000" pitchFamily="2" charset="2"/>
              <a:buChar char="¢"/>
              <a:defRPr sz="3000">
                <a:solidFill>
                  <a:schemeClr val="tx2"/>
                </a:solidFill>
                <a:latin typeface="Arial" panose="020B0604020202020204" pitchFamily="34" charset="0"/>
                <a:ea typeface="ＭＳ Ｐゴシック" panose="020B0600070205080204" pitchFamily="34" charset="-128"/>
              </a:defRPr>
            </a:lvl1pPr>
            <a:lvl2pPr marL="37931725" indent="-37474525">
              <a:spcBef>
                <a:spcPct val="20000"/>
              </a:spcBef>
              <a:buClr>
                <a:schemeClr val="accent1"/>
              </a:buClr>
              <a:buSzPct val="75000"/>
              <a:buFont typeface="Wingdings" panose="05000000000000000000" pitchFamily="2" charset="2"/>
              <a:buChar char="l"/>
              <a:defRPr sz="2800">
                <a:solidFill>
                  <a:schemeClr val="tx2"/>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2"/>
              </a:buClr>
              <a:buChar char="•"/>
              <a:defRPr sz="2400">
                <a:solidFill>
                  <a:schemeClr val="tx2"/>
                </a:solidFill>
                <a:latin typeface="Arial" panose="020B0604020202020204" pitchFamily="34" charset="0"/>
                <a:ea typeface="ＭＳ Ｐゴシック" panose="020B0600070205080204" pitchFamily="34" charset="-128"/>
              </a:defRPr>
            </a:lvl3pPr>
            <a:lvl4pPr marL="1600200" indent="-228600">
              <a:spcBef>
                <a:spcPct val="20000"/>
              </a:spcBef>
              <a:buClr>
                <a:schemeClr val="tx1"/>
              </a:buClr>
              <a:buChar char="•"/>
              <a:defRPr sz="2000">
                <a:solidFill>
                  <a:schemeClr val="tx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2"/>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2"/>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2"/>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2"/>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2"/>
                </a:solidFill>
                <a:latin typeface="Arial" panose="020B0604020202020204" pitchFamily="34" charset="0"/>
                <a:ea typeface="ＭＳ Ｐゴシック" panose="020B0600070205080204" pitchFamily="34" charset="-128"/>
              </a:defRPr>
            </a:lvl9pPr>
          </a:lstStyle>
          <a:p>
            <a:pPr algn="ctr">
              <a:spcBef>
                <a:spcPct val="0"/>
              </a:spcBef>
              <a:buClrTx/>
              <a:buSzTx/>
              <a:buFontTx/>
              <a:buNone/>
            </a:pPr>
            <a:r>
              <a:rPr lang="en-US" altLang="en-US" sz="2800"/>
              <a:t>Listening is hard.</a:t>
            </a:r>
          </a:p>
          <a:p>
            <a:pPr algn="ctr">
              <a:spcBef>
                <a:spcPct val="0"/>
              </a:spcBef>
              <a:buClrTx/>
              <a:buSzTx/>
              <a:buFontTx/>
              <a:buNone/>
            </a:pPr>
            <a:r>
              <a:rPr lang="en-US" altLang="en-US" sz="2800"/>
              <a:t>You must choose to participate in the process of listening.</a:t>
            </a:r>
          </a:p>
        </p:txBody>
      </p:sp>
      <p:pic>
        <p:nvPicPr>
          <p:cNvPr id="30725" name="Picture 5" descr="HM00050_[1]">
            <a:extLst>
              <a:ext uri="{FF2B5EF4-FFF2-40B4-BE49-F238E27FC236}">
                <a16:creationId xmlns:a16="http://schemas.microsoft.com/office/drawing/2014/main" id="{D2DDE58A-EEE5-2610-DE91-5E0BEDBAE9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29350" y="1123950"/>
            <a:ext cx="2362200" cy="188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26" name="Picture 6" descr="j0355407[1]">
            <a:extLst>
              <a:ext uri="{FF2B5EF4-FFF2-40B4-BE49-F238E27FC236}">
                <a16:creationId xmlns:a16="http://schemas.microsoft.com/office/drawing/2014/main" id="{9B958F04-C976-3449-3F5F-D818487905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9500" y="3094038"/>
            <a:ext cx="2362200" cy="2155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nodeType="clickEffect">
                                  <p:stCondLst>
                                    <p:cond delay="0"/>
                                  </p:stCondLst>
                                  <p:childTnLst>
                                    <p:set>
                                      <p:cBhvr>
                                        <p:cTn id="6" dur="1" fill="hold">
                                          <p:stCondLst>
                                            <p:cond delay="0"/>
                                          </p:stCondLst>
                                        </p:cTn>
                                        <p:tgtEl>
                                          <p:spTgt spid="46083">
                                            <p:txEl>
                                              <p:pRg st="0" end="0"/>
                                            </p:txEl>
                                          </p:spTgt>
                                        </p:tgtEl>
                                        <p:attrNameLst>
                                          <p:attrName>style.visibility</p:attrName>
                                        </p:attrNameLst>
                                      </p:cBhvr>
                                      <p:to>
                                        <p:strVal val="visible"/>
                                      </p:to>
                                    </p:set>
                                    <p:animEffect transition="in" filter="slide(fromBottom)">
                                      <p:cBhvr>
                                        <p:cTn id="7" dur="2000"/>
                                        <p:tgtEl>
                                          <p:spTgt spid="4608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4" fill="hold" nodeType="clickEffect">
                                  <p:stCondLst>
                                    <p:cond delay="0"/>
                                  </p:stCondLst>
                                  <p:childTnLst>
                                    <p:set>
                                      <p:cBhvr>
                                        <p:cTn id="11" dur="1" fill="hold">
                                          <p:stCondLst>
                                            <p:cond delay="0"/>
                                          </p:stCondLst>
                                        </p:cTn>
                                        <p:tgtEl>
                                          <p:spTgt spid="46083">
                                            <p:txEl>
                                              <p:pRg st="2" end="2"/>
                                            </p:txEl>
                                          </p:spTgt>
                                        </p:tgtEl>
                                        <p:attrNameLst>
                                          <p:attrName>style.visibility</p:attrName>
                                        </p:attrNameLst>
                                      </p:cBhvr>
                                      <p:to>
                                        <p:strVal val="visible"/>
                                      </p:to>
                                    </p:set>
                                    <p:animEffect transition="in" filter="slide(fromBottom)">
                                      <p:cBhvr>
                                        <p:cTn id="12" dur="2000"/>
                                        <p:tgtEl>
                                          <p:spTgt spid="46083">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5" presetClass="entr" presetSubtype="10" fill="hold" nodeType="clickEffect">
                                  <p:stCondLst>
                                    <p:cond delay="0"/>
                                  </p:stCondLst>
                                  <p:childTnLst>
                                    <p:set>
                                      <p:cBhvr>
                                        <p:cTn id="16" dur="1" fill="hold">
                                          <p:stCondLst>
                                            <p:cond delay="0"/>
                                          </p:stCondLst>
                                        </p:cTn>
                                        <p:tgtEl>
                                          <p:spTgt spid="46084">
                                            <p:txEl>
                                              <p:pRg st="0" end="0"/>
                                            </p:txEl>
                                          </p:spTgt>
                                        </p:tgtEl>
                                        <p:attrNameLst>
                                          <p:attrName>style.visibility</p:attrName>
                                        </p:attrNameLst>
                                      </p:cBhvr>
                                      <p:to>
                                        <p:strVal val="visible"/>
                                      </p:to>
                                    </p:set>
                                    <p:animEffect transition="in" filter="checkerboard(across)">
                                      <p:cBhvr>
                                        <p:cTn id="17" dur="2000"/>
                                        <p:tgtEl>
                                          <p:spTgt spid="46084">
                                            <p:txEl>
                                              <p:pRg st="0" end="0"/>
                                            </p:txEl>
                                          </p:spTgt>
                                        </p:tgtEl>
                                      </p:cBhvr>
                                    </p:animEffect>
                                  </p:childTnLst>
                                </p:cTn>
                              </p:par>
                              <p:par>
                                <p:cTn id="18" presetID="5" presetClass="entr" presetSubtype="10" fill="hold" nodeType="withEffect">
                                  <p:stCondLst>
                                    <p:cond delay="0"/>
                                  </p:stCondLst>
                                  <p:childTnLst>
                                    <p:set>
                                      <p:cBhvr>
                                        <p:cTn id="19" dur="1" fill="hold">
                                          <p:stCondLst>
                                            <p:cond delay="0"/>
                                          </p:stCondLst>
                                        </p:cTn>
                                        <p:tgtEl>
                                          <p:spTgt spid="46084">
                                            <p:txEl>
                                              <p:pRg st="1" end="1"/>
                                            </p:txEl>
                                          </p:spTgt>
                                        </p:tgtEl>
                                        <p:attrNameLst>
                                          <p:attrName>style.visibility</p:attrName>
                                        </p:attrNameLst>
                                      </p:cBhvr>
                                      <p:to>
                                        <p:strVal val="visible"/>
                                      </p:to>
                                    </p:set>
                                    <p:animEffect transition="in" filter="checkerboard(across)">
                                      <p:cBhvr>
                                        <p:cTn id="20" dur="2000"/>
                                        <p:tgtEl>
                                          <p:spTgt spid="4608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a:extLst>
              <a:ext uri="{FF2B5EF4-FFF2-40B4-BE49-F238E27FC236}">
                <a16:creationId xmlns:a16="http://schemas.microsoft.com/office/drawing/2014/main" id="{2299C640-4123-7FC1-96D1-8B2DDCB77C33}"/>
              </a:ext>
            </a:extLst>
          </p:cNvPr>
          <p:cNvSpPr>
            <a:spLocks noGrp="1" noChangeArrowheads="1"/>
          </p:cNvSpPr>
          <p:nvPr>
            <p:ph type="title" idx="4294967295"/>
          </p:nvPr>
        </p:nvSpPr>
        <p:spPr>
          <a:xfrm>
            <a:off x="2571750" y="457200"/>
            <a:ext cx="7715250" cy="990600"/>
          </a:xfrm>
        </p:spPr>
        <p:txBody>
          <a:bodyPr/>
          <a:lstStyle/>
          <a:p>
            <a:pPr eaLnBrk="1" hangingPunct="1"/>
            <a:r>
              <a:rPr lang="en-US" altLang="en-US" sz="3400"/>
              <a:t>Active Listening</a:t>
            </a:r>
          </a:p>
        </p:txBody>
      </p:sp>
      <p:sp>
        <p:nvSpPr>
          <p:cNvPr id="47107" name="Rectangle 3">
            <a:extLst>
              <a:ext uri="{FF2B5EF4-FFF2-40B4-BE49-F238E27FC236}">
                <a16:creationId xmlns:a16="http://schemas.microsoft.com/office/drawing/2014/main" id="{00415AA4-700C-1CC3-27E0-A1BAEEF1CC4B}"/>
              </a:ext>
            </a:extLst>
          </p:cNvPr>
          <p:cNvSpPr>
            <a:spLocks noGrp="1" noChangeArrowheads="1"/>
          </p:cNvSpPr>
          <p:nvPr>
            <p:ph type="body" idx="4294967295"/>
          </p:nvPr>
        </p:nvSpPr>
        <p:spPr>
          <a:xfrm>
            <a:off x="1981200" y="1752600"/>
            <a:ext cx="8305800" cy="4800600"/>
          </a:xfrm>
        </p:spPr>
        <p:txBody>
          <a:bodyPr/>
          <a:lstStyle/>
          <a:p>
            <a:pPr algn="ctr" eaLnBrk="1" hangingPunct="1">
              <a:lnSpc>
                <a:spcPct val="90000"/>
              </a:lnSpc>
              <a:buFont typeface="Wingdings" panose="05000000000000000000" pitchFamily="2" charset="2"/>
              <a:buNone/>
            </a:pPr>
            <a:r>
              <a:rPr lang="en-US" altLang="en-US" sz="2600"/>
              <a:t>The process of recognizing, understanding, and</a:t>
            </a:r>
          </a:p>
          <a:p>
            <a:pPr algn="ctr" eaLnBrk="1" hangingPunct="1">
              <a:lnSpc>
                <a:spcPct val="90000"/>
              </a:lnSpc>
              <a:buFont typeface="Wingdings" panose="05000000000000000000" pitchFamily="2" charset="2"/>
              <a:buNone/>
            </a:pPr>
            <a:r>
              <a:rPr lang="en-US" altLang="en-US" sz="2600"/>
              <a:t>accurately interpreting communicated messages</a:t>
            </a:r>
          </a:p>
          <a:p>
            <a:pPr algn="ctr" eaLnBrk="1" hangingPunct="1">
              <a:lnSpc>
                <a:spcPct val="90000"/>
              </a:lnSpc>
              <a:buFont typeface="Wingdings" panose="05000000000000000000" pitchFamily="2" charset="2"/>
              <a:buNone/>
            </a:pPr>
            <a:r>
              <a:rPr lang="en-US" altLang="en-US" sz="2600"/>
              <a:t>and responding to spoken and/or nonverbal</a:t>
            </a:r>
          </a:p>
          <a:p>
            <a:pPr algn="ctr" eaLnBrk="1" hangingPunct="1">
              <a:lnSpc>
                <a:spcPct val="90000"/>
              </a:lnSpc>
              <a:buFont typeface="Wingdings" panose="05000000000000000000" pitchFamily="2" charset="2"/>
              <a:buNone/>
            </a:pPr>
            <a:r>
              <a:rPr lang="en-US" altLang="en-US" sz="2600"/>
              <a:t>messages.</a:t>
            </a:r>
          </a:p>
          <a:p>
            <a:pPr algn="ctr" eaLnBrk="1" hangingPunct="1">
              <a:lnSpc>
                <a:spcPct val="90000"/>
              </a:lnSpc>
              <a:buFont typeface="Wingdings" panose="05000000000000000000" pitchFamily="2" charset="2"/>
              <a:buNone/>
            </a:pPr>
            <a:endParaRPr lang="en-US" altLang="en-US" sz="2600"/>
          </a:p>
          <a:p>
            <a:pPr eaLnBrk="1" hangingPunct="1">
              <a:lnSpc>
                <a:spcPct val="90000"/>
              </a:lnSpc>
              <a:buFont typeface="Wingdings" panose="05000000000000000000" pitchFamily="2" charset="2"/>
              <a:buNone/>
            </a:pPr>
            <a:endParaRPr lang="en-US" altLang="en-US" sz="2600"/>
          </a:p>
        </p:txBody>
      </p:sp>
      <p:pic>
        <p:nvPicPr>
          <p:cNvPr id="31748" name="Picture 4">
            <a:extLst>
              <a:ext uri="{FF2B5EF4-FFF2-40B4-BE49-F238E27FC236}">
                <a16:creationId xmlns:a16="http://schemas.microsoft.com/office/drawing/2014/main" id="{6CC2E34A-E832-E77C-A98A-B79E280F9FCA}"/>
              </a:ext>
              <a:ext uri="{C183D7F6-B498-43B3-948B-1728B52AA6E4}">
                <adec:decorative xmlns:adec="http://schemas.microsoft.com/office/drawing/2017/decorative" val="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81500" y="3886200"/>
            <a:ext cx="3429000" cy="220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47107">
                                            <p:txEl>
                                              <p:pRg st="0" end="0"/>
                                            </p:txEl>
                                          </p:spTgt>
                                        </p:tgtEl>
                                        <p:attrNameLst>
                                          <p:attrName>style.visibility</p:attrName>
                                        </p:attrNameLst>
                                      </p:cBhvr>
                                      <p:to>
                                        <p:strVal val="visible"/>
                                      </p:to>
                                    </p:set>
                                    <p:animEffect transition="in" filter="checkerboard(across)">
                                      <p:cBhvr>
                                        <p:cTn id="7" dur="2000"/>
                                        <p:tgtEl>
                                          <p:spTgt spid="47107">
                                            <p:txEl>
                                              <p:pRg st="0" end="0"/>
                                            </p:txEl>
                                          </p:spTgt>
                                        </p:tgtEl>
                                      </p:cBhvr>
                                    </p:animEffect>
                                  </p:childTnLst>
                                </p:cTn>
                              </p:par>
                              <p:par>
                                <p:cTn id="8" presetID="5" presetClass="entr" presetSubtype="10" fill="hold" nodeType="withEffect">
                                  <p:stCondLst>
                                    <p:cond delay="0"/>
                                  </p:stCondLst>
                                  <p:childTnLst>
                                    <p:set>
                                      <p:cBhvr>
                                        <p:cTn id="9" dur="1" fill="hold">
                                          <p:stCondLst>
                                            <p:cond delay="0"/>
                                          </p:stCondLst>
                                        </p:cTn>
                                        <p:tgtEl>
                                          <p:spTgt spid="47107">
                                            <p:txEl>
                                              <p:pRg st="1" end="1"/>
                                            </p:txEl>
                                          </p:spTgt>
                                        </p:tgtEl>
                                        <p:attrNameLst>
                                          <p:attrName>style.visibility</p:attrName>
                                        </p:attrNameLst>
                                      </p:cBhvr>
                                      <p:to>
                                        <p:strVal val="visible"/>
                                      </p:to>
                                    </p:set>
                                    <p:animEffect transition="in" filter="checkerboard(across)">
                                      <p:cBhvr>
                                        <p:cTn id="10" dur="2000"/>
                                        <p:tgtEl>
                                          <p:spTgt spid="47107">
                                            <p:txEl>
                                              <p:pRg st="1" end="1"/>
                                            </p:txEl>
                                          </p:spTgt>
                                        </p:tgtEl>
                                      </p:cBhvr>
                                    </p:animEffect>
                                  </p:childTnLst>
                                </p:cTn>
                              </p:par>
                              <p:par>
                                <p:cTn id="11" presetID="5" presetClass="entr" presetSubtype="10" fill="hold" nodeType="withEffect">
                                  <p:stCondLst>
                                    <p:cond delay="0"/>
                                  </p:stCondLst>
                                  <p:childTnLst>
                                    <p:set>
                                      <p:cBhvr>
                                        <p:cTn id="12" dur="1" fill="hold">
                                          <p:stCondLst>
                                            <p:cond delay="0"/>
                                          </p:stCondLst>
                                        </p:cTn>
                                        <p:tgtEl>
                                          <p:spTgt spid="47107">
                                            <p:txEl>
                                              <p:pRg st="2" end="2"/>
                                            </p:txEl>
                                          </p:spTgt>
                                        </p:tgtEl>
                                        <p:attrNameLst>
                                          <p:attrName>style.visibility</p:attrName>
                                        </p:attrNameLst>
                                      </p:cBhvr>
                                      <p:to>
                                        <p:strVal val="visible"/>
                                      </p:to>
                                    </p:set>
                                    <p:animEffect transition="in" filter="checkerboard(across)">
                                      <p:cBhvr>
                                        <p:cTn id="13" dur="2000"/>
                                        <p:tgtEl>
                                          <p:spTgt spid="47107">
                                            <p:txEl>
                                              <p:pRg st="2" end="2"/>
                                            </p:txEl>
                                          </p:spTgt>
                                        </p:tgtEl>
                                      </p:cBhvr>
                                    </p:animEffect>
                                  </p:childTnLst>
                                </p:cTn>
                              </p:par>
                              <p:par>
                                <p:cTn id="14" presetID="5" presetClass="entr" presetSubtype="10" fill="hold" nodeType="withEffect">
                                  <p:stCondLst>
                                    <p:cond delay="0"/>
                                  </p:stCondLst>
                                  <p:childTnLst>
                                    <p:set>
                                      <p:cBhvr>
                                        <p:cTn id="15" dur="1" fill="hold">
                                          <p:stCondLst>
                                            <p:cond delay="0"/>
                                          </p:stCondLst>
                                        </p:cTn>
                                        <p:tgtEl>
                                          <p:spTgt spid="47107">
                                            <p:txEl>
                                              <p:pRg st="3" end="3"/>
                                            </p:txEl>
                                          </p:spTgt>
                                        </p:tgtEl>
                                        <p:attrNameLst>
                                          <p:attrName>style.visibility</p:attrName>
                                        </p:attrNameLst>
                                      </p:cBhvr>
                                      <p:to>
                                        <p:strVal val="visible"/>
                                      </p:to>
                                    </p:set>
                                    <p:animEffect transition="in" filter="checkerboard(across)">
                                      <p:cBhvr>
                                        <p:cTn id="16" dur="2000"/>
                                        <p:tgtEl>
                                          <p:spTgt spid="4710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le 1">
            <a:extLst>
              <a:ext uri="{FF2B5EF4-FFF2-40B4-BE49-F238E27FC236}">
                <a16:creationId xmlns:a16="http://schemas.microsoft.com/office/drawing/2014/main" id="{06883684-9EFC-8E36-6785-69E0352C0F30}"/>
              </a:ext>
            </a:extLst>
          </p:cNvPr>
          <p:cNvSpPr>
            <a:spLocks noGrp="1" noChangeArrowheads="1"/>
          </p:cNvSpPr>
          <p:nvPr>
            <p:ph type="title"/>
          </p:nvPr>
        </p:nvSpPr>
        <p:spPr>
          <a:xfrm>
            <a:off x="1714500" y="190500"/>
            <a:ext cx="7886700" cy="1333500"/>
          </a:xfrm>
        </p:spPr>
        <p:txBody>
          <a:bodyPr/>
          <a:lstStyle/>
          <a:p>
            <a:r>
              <a:rPr lang="en-US" altLang="en-US"/>
              <a:t>Listening Process/ steps</a:t>
            </a:r>
          </a:p>
        </p:txBody>
      </p:sp>
      <p:pic>
        <p:nvPicPr>
          <p:cNvPr id="2" name="Picture 1">
            <a:extLst>
              <a:ext uri="{FF2B5EF4-FFF2-40B4-BE49-F238E27FC236}">
                <a16:creationId xmlns:a16="http://schemas.microsoft.com/office/drawing/2014/main" id="{FEF3DF49-2F8E-5AC1-E703-08FF522037C2}"/>
              </a:ext>
            </a:extLst>
          </p:cNvPr>
          <p:cNvPicPr>
            <a:picLocks noChangeAspect="1"/>
          </p:cNvPicPr>
          <p:nvPr/>
        </p:nvPicPr>
        <p:blipFill>
          <a:blip r:embed="rId2"/>
          <a:stretch>
            <a:fillRect/>
          </a:stretch>
        </p:blipFill>
        <p:spPr>
          <a:xfrm>
            <a:off x="1714501" y="1905000"/>
            <a:ext cx="7467600" cy="4419599"/>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1">
            <a:extLst>
              <a:ext uri="{FF2B5EF4-FFF2-40B4-BE49-F238E27FC236}">
                <a16:creationId xmlns:a16="http://schemas.microsoft.com/office/drawing/2014/main" id="{5641172D-C755-6E22-9BDE-7E853550BC87}"/>
              </a:ext>
            </a:extLst>
          </p:cNvPr>
          <p:cNvSpPr>
            <a:spLocks noGrp="1" noChangeArrowheads="1"/>
          </p:cNvSpPr>
          <p:nvPr>
            <p:ph type="title"/>
          </p:nvPr>
        </p:nvSpPr>
        <p:spPr>
          <a:xfrm>
            <a:off x="1409700" y="609600"/>
            <a:ext cx="7886700" cy="1527175"/>
          </a:xfrm>
        </p:spPr>
        <p:txBody>
          <a:bodyPr/>
          <a:lstStyle/>
          <a:p>
            <a:r>
              <a:rPr lang="en-US" altLang="en-US" dirty="0"/>
              <a:t>Barriers of Listening</a:t>
            </a:r>
          </a:p>
        </p:txBody>
      </p:sp>
      <p:sp>
        <p:nvSpPr>
          <p:cNvPr id="33795" name="Text Placeholder 2">
            <a:extLst>
              <a:ext uri="{FF2B5EF4-FFF2-40B4-BE49-F238E27FC236}">
                <a16:creationId xmlns:a16="http://schemas.microsoft.com/office/drawing/2014/main" id="{33866998-2301-D3AC-DF80-87DB4504ACE8}"/>
              </a:ext>
            </a:extLst>
          </p:cNvPr>
          <p:cNvSpPr>
            <a:spLocks noGrp="1" noChangeArrowheads="1"/>
          </p:cNvSpPr>
          <p:nvPr>
            <p:ph type="body" sz="half" idx="1"/>
          </p:nvPr>
        </p:nvSpPr>
        <p:spPr>
          <a:xfrm>
            <a:off x="1714500" y="1905000"/>
            <a:ext cx="5029200" cy="4114800"/>
          </a:xfrm>
        </p:spPr>
        <p:txBody>
          <a:bodyPr/>
          <a:lstStyle/>
          <a:p>
            <a:pPr>
              <a:buFont typeface="Wingdings" panose="05000000000000000000" pitchFamily="2" charset="2"/>
              <a:buChar char="v"/>
            </a:pPr>
            <a:r>
              <a:rPr lang="en-US" altLang="en-US"/>
              <a:t>Listening too hard</a:t>
            </a:r>
          </a:p>
          <a:p>
            <a:pPr>
              <a:buFont typeface="Wingdings" panose="05000000000000000000" pitchFamily="2" charset="2"/>
              <a:buChar char="v"/>
            </a:pPr>
            <a:r>
              <a:rPr lang="en-US" altLang="en-US"/>
              <a:t>Psychological factors</a:t>
            </a:r>
          </a:p>
          <a:p>
            <a:pPr>
              <a:buFont typeface="Wingdings" panose="05000000000000000000" pitchFamily="2" charset="2"/>
              <a:buChar char="v"/>
            </a:pPr>
            <a:r>
              <a:rPr lang="en-US" altLang="en-US"/>
              <a:t>Physical factors</a:t>
            </a:r>
          </a:p>
          <a:p>
            <a:pPr>
              <a:buFont typeface="Wingdings" panose="05000000000000000000" pitchFamily="2" charset="2"/>
              <a:buChar char="v"/>
            </a:pPr>
            <a:r>
              <a:rPr lang="en-US" altLang="en-US"/>
              <a:t>Semantic factors</a:t>
            </a:r>
          </a:p>
          <a:p>
            <a:pPr>
              <a:buFont typeface="Wingdings" panose="05000000000000000000" pitchFamily="2" charset="2"/>
              <a:buChar char="v"/>
            </a:pPr>
            <a:r>
              <a:rPr lang="en-US" altLang="en-US"/>
              <a:t>Biological/physiological factors</a:t>
            </a:r>
          </a:p>
          <a:p>
            <a:endParaRPr lang="en-US" altLang="en-US"/>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7">
            <a:extLst>
              <a:ext uri="{FF2B5EF4-FFF2-40B4-BE49-F238E27FC236}">
                <a16:creationId xmlns:a16="http://schemas.microsoft.com/office/drawing/2014/main" id="{93341CE1-00CF-51B1-8F86-14F531AC4CB5}"/>
              </a:ext>
            </a:extLst>
          </p:cNvPr>
          <p:cNvSpPr>
            <a:spLocks noGrp="1" noChangeArrowheads="1"/>
          </p:cNvSpPr>
          <p:nvPr>
            <p:ph type="title"/>
          </p:nvPr>
        </p:nvSpPr>
        <p:spPr>
          <a:xfrm>
            <a:off x="1524000" y="609600"/>
            <a:ext cx="7886700" cy="1527175"/>
          </a:xfrm>
        </p:spPr>
        <p:txBody>
          <a:bodyPr/>
          <a:lstStyle/>
          <a:p>
            <a:r>
              <a:rPr lang="en-US" altLang="en-US" dirty="0"/>
              <a:t>Improving Listening Skills</a:t>
            </a:r>
          </a:p>
        </p:txBody>
      </p:sp>
      <p:sp>
        <p:nvSpPr>
          <p:cNvPr id="34819" name="Text Placeholder 8">
            <a:extLst>
              <a:ext uri="{FF2B5EF4-FFF2-40B4-BE49-F238E27FC236}">
                <a16:creationId xmlns:a16="http://schemas.microsoft.com/office/drawing/2014/main" id="{C2085680-B449-7340-0933-2E1B7348802F}"/>
              </a:ext>
            </a:extLst>
          </p:cNvPr>
          <p:cNvSpPr>
            <a:spLocks noGrp="1" noChangeArrowheads="1"/>
          </p:cNvSpPr>
          <p:nvPr>
            <p:ph type="body" sz="half" idx="1"/>
          </p:nvPr>
        </p:nvSpPr>
        <p:spPr>
          <a:xfrm>
            <a:off x="1714500" y="1905000"/>
            <a:ext cx="7010400" cy="4114800"/>
          </a:xfrm>
        </p:spPr>
        <p:txBody>
          <a:bodyPr>
            <a:normAutofit/>
          </a:bodyPr>
          <a:lstStyle/>
          <a:p>
            <a:r>
              <a:rPr lang="en-US" altLang="en-US" sz="2400" dirty="0"/>
              <a:t>Setting goals</a:t>
            </a:r>
          </a:p>
          <a:p>
            <a:r>
              <a:rPr lang="en-US" altLang="en-US" sz="2400" dirty="0"/>
              <a:t>Block out destructions</a:t>
            </a:r>
          </a:p>
          <a:p>
            <a:r>
              <a:rPr lang="en-US" altLang="en-US" sz="2400" dirty="0"/>
              <a:t>Suspend judgement</a:t>
            </a:r>
          </a:p>
          <a:p>
            <a:r>
              <a:rPr lang="en-US" altLang="en-US" sz="2400" dirty="0"/>
              <a:t>Focus on main points</a:t>
            </a:r>
          </a:p>
          <a:p>
            <a:r>
              <a:rPr lang="en-US" altLang="en-US" sz="2400" dirty="0"/>
              <a:t>Recognize highlights &amp; signposts</a:t>
            </a:r>
          </a:p>
          <a:p>
            <a:r>
              <a:rPr lang="en-US" altLang="en-US" sz="2400" dirty="0"/>
              <a:t>Note taking</a:t>
            </a:r>
          </a:p>
          <a:p>
            <a:r>
              <a:rPr lang="en-US" altLang="en-US" sz="2400" dirty="0"/>
              <a:t>Paraphrasing</a:t>
            </a:r>
          </a:p>
          <a:p>
            <a:r>
              <a:rPr lang="en-US" altLang="en-US" sz="2400" dirty="0"/>
              <a:t>Questioning</a:t>
            </a:r>
          </a:p>
          <a:p>
            <a:endParaRPr lang="en-US" altLang="en-US"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432145-EABE-A1FB-6BCF-422A23649F33}"/>
              </a:ext>
            </a:extLst>
          </p:cNvPr>
          <p:cNvSpPr>
            <a:spLocks noGrp="1"/>
          </p:cNvSpPr>
          <p:nvPr>
            <p:ph type="title"/>
          </p:nvPr>
        </p:nvSpPr>
        <p:spPr/>
        <p:txBody>
          <a:bodyPr/>
          <a:lstStyle/>
          <a:p>
            <a:r>
              <a:rPr lang="en-US" dirty="0"/>
              <a:t>Blind Drawing Game</a:t>
            </a:r>
            <a:br>
              <a:rPr lang="en-US" dirty="0"/>
            </a:br>
            <a:endParaRPr lang="en-US" dirty="0"/>
          </a:p>
        </p:txBody>
      </p:sp>
      <p:sp>
        <p:nvSpPr>
          <p:cNvPr id="3" name="Text Placeholder 2">
            <a:extLst>
              <a:ext uri="{FF2B5EF4-FFF2-40B4-BE49-F238E27FC236}">
                <a16:creationId xmlns:a16="http://schemas.microsoft.com/office/drawing/2014/main" id="{F31EC033-5B76-319C-1F46-EBEE9725DD7B}"/>
              </a:ext>
            </a:extLst>
          </p:cNvPr>
          <p:cNvSpPr>
            <a:spLocks noGrp="1"/>
          </p:cNvSpPr>
          <p:nvPr>
            <p:ph type="body" sz="half" idx="1"/>
          </p:nvPr>
        </p:nvSpPr>
        <p:spPr>
          <a:xfrm>
            <a:off x="1714500" y="1905000"/>
            <a:ext cx="7886700" cy="1981200"/>
          </a:xfrm>
        </p:spPr>
        <p:txBody>
          <a:bodyPr/>
          <a:lstStyle/>
          <a:p>
            <a:pPr marL="0" indent="0">
              <a:buNone/>
            </a:pPr>
            <a:r>
              <a:rPr lang="en-US" sz="2400" dirty="0"/>
              <a:t>Learning how to navigate gaps in understanding and listen more carefully to what other people are saying is the objective of the game.</a:t>
            </a:r>
          </a:p>
        </p:txBody>
      </p:sp>
      <p:pic>
        <p:nvPicPr>
          <p:cNvPr id="6" name="Picture 5">
            <a:extLst>
              <a:ext uri="{FF2B5EF4-FFF2-40B4-BE49-F238E27FC236}">
                <a16:creationId xmlns:a16="http://schemas.microsoft.com/office/drawing/2014/main" id="{F8CE3D8E-A21E-B28C-99C7-EB0250F22DE1}"/>
              </a:ext>
            </a:extLst>
          </p:cNvPr>
          <p:cNvPicPr>
            <a:picLocks noChangeAspect="1"/>
          </p:cNvPicPr>
          <p:nvPr/>
        </p:nvPicPr>
        <p:blipFill>
          <a:blip r:embed="rId3"/>
          <a:stretch>
            <a:fillRect/>
          </a:stretch>
        </p:blipFill>
        <p:spPr>
          <a:xfrm>
            <a:off x="3390900" y="3429000"/>
            <a:ext cx="3810000" cy="2392680"/>
          </a:xfrm>
          <a:prstGeom prst="rect">
            <a:avLst/>
          </a:prstGeom>
        </p:spPr>
      </p:pic>
    </p:spTree>
    <p:extLst>
      <p:ext uri="{BB962C8B-B14F-4D97-AF65-F5344CB8AC3E}">
        <p14:creationId xmlns:p14="http://schemas.microsoft.com/office/powerpoint/2010/main" val="25760031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itle 1">
            <a:extLst>
              <a:ext uri="{FF2B5EF4-FFF2-40B4-BE49-F238E27FC236}">
                <a16:creationId xmlns:a16="http://schemas.microsoft.com/office/drawing/2014/main" id="{3DDC4E84-EFAB-F566-3CFB-B6F408E0D79A}"/>
              </a:ext>
            </a:extLst>
          </p:cNvPr>
          <p:cNvSpPr>
            <a:spLocks noGrp="1" noChangeArrowheads="1"/>
          </p:cNvSpPr>
          <p:nvPr>
            <p:ph type="title"/>
          </p:nvPr>
        </p:nvSpPr>
        <p:spPr/>
        <p:txBody>
          <a:bodyPr/>
          <a:lstStyle/>
          <a:p>
            <a:r>
              <a:rPr lang="en-US" altLang="en-US"/>
              <a:t>7Cs of effective communication</a:t>
            </a:r>
          </a:p>
        </p:txBody>
      </p:sp>
      <p:sp>
        <p:nvSpPr>
          <p:cNvPr id="37891" name="Content Placeholder 2">
            <a:extLst>
              <a:ext uri="{FF2B5EF4-FFF2-40B4-BE49-F238E27FC236}">
                <a16:creationId xmlns:a16="http://schemas.microsoft.com/office/drawing/2014/main" id="{8BB1F55E-3F5D-7A33-1A69-9BE27AF613F4}"/>
              </a:ext>
            </a:extLst>
          </p:cNvPr>
          <p:cNvSpPr>
            <a:spLocks noGrp="1" noChangeArrowheads="1"/>
          </p:cNvSpPr>
          <p:nvPr>
            <p:ph idx="1"/>
          </p:nvPr>
        </p:nvSpPr>
        <p:spPr>
          <a:xfrm>
            <a:off x="1562100" y="1905000"/>
            <a:ext cx="8458200" cy="4114800"/>
          </a:xfrm>
        </p:spPr>
        <p:txBody>
          <a:bodyPr/>
          <a:lstStyle/>
          <a:p>
            <a:pPr marL="0" indent="0">
              <a:buNone/>
              <a:defRPr/>
            </a:pPr>
            <a:r>
              <a:rPr lang="en-US" altLang="en-US" b="1" dirty="0"/>
              <a:t>ACTIVITY</a:t>
            </a:r>
            <a:r>
              <a:rPr lang="en-US" altLang="en-US" dirty="0"/>
              <a:t>-</a:t>
            </a:r>
            <a:r>
              <a:rPr lang="en-US" altLang="en-US" b="1" dirty="0"/>
              <a:t> </a:t>
            </a:r>
            <a:r>
              <a:rPr lang="en-US" altLang="en-US" sz="2800" dirty="0"/>
              <a:t>Groupwork </a:t>
            </a:r>
          </a:p>
          <a:p>
            <a:pPr marL="0" indent="0">
              <a:buNone/>
              <a:defRPr/>
            </a:pPr>
            <a:r>
              <a:rPr lang="en-US" altLang="en-US" sz="2800" dirty="0"/>
              <a:t>In reference to the handouts, discuss &amp; identify a badly written message and a good example</a:t>
            </a:r>
            <a:r>
              <a:rPr lang="en-US" altLang="en-US" sz="2000" dirty="0"/>
              <a:t>.</a:t>
            </a:r>
          </a:p>
        </p:txBody>
      </p:sp>
      <p:pic>
        <p:nvPicPr>
          <p:cNvPr id="3" name="Picture 2">
            <a:extLst>
              <a:ext uri="{FF2B5EF4-FFF2-40B4-BE49-F238E27FC236}">
                <a16:creationId xmlns:a16="http://schemas.microsoft.com/office/drawing/2014/main" id="{5FBCC267-8804-2970-A4DA-8A7053DF9ACF}"/>
              </a:ext>
            </a:extLst>
          </p:cNvPr>
          <p:cNvPicPr>
            <a:picLocks noChangeAspect="1"/>
          </p:cNvPicPr>
          <p:nvPr/>
        </p:nvPicPr>
        <p:blipFill>
          <a:blip r:embed="rId3"/>
          <a:stretch>
            <a:fillRect/>
          </a:stretch>
        </p:blipFill>
        <p:spPr>
          <a:xfrm>
            <a:off x="3086100" y="3977640"/>
            <a:ext cx="3962400" cy="2042160"/>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1">
            <a:extLst>
              <a:ext uri="{FF2B5EF4-FFF2-40B4-BE49-F238E27FC236}">
                <a16:creationId xmlns:a16="http://schemas.microsoft.com/office/drawing/2014/main" id="{ACE815A9-F69C-7998-C59B-5E480635164C}"/>
              </a:ext>
            </a:extLst>
          </p:cNvPr>
          <p:cNvSpPr>
            <a:spLocks noGrp="1" noChangeArrowheads="1"/>
          </p:cNvSpPr>
          <p:nvPr>
            <p:ph type="title"/>
          </p:nvPr>
        </p:nvSpPr>
        <p:spPr/>
        <p:txBody>
          <a:bodyPr>
            <a:normAutofit fontScale="90000"/>
          </a:bodyPr>
          <a:lstStyle/>
          <a:p>
            <a:r>
              <a:rPr lang="en-US" altLang="en-US" sz="4000" dirty="0"/>
              <a:t>7 Cs of Effective Communication?</a:t>
            </a:r>
          </a:p>
        </p:txBody>
      </p:sp>
      <p:sp>
        <p:nvSpPr>
          <p:cNvPr id="38915" name="Content Placeholder 2">
            <a:extLst>
              <a:ext uri="{FF2B5EF4-FFF2-40B4-BE49-F238E27FC236}">
                <a16:creationId xmlns:a16="http://schemas.microsoft.com/office/drawing/2014/main" id="{186AB89C-7251-E29C-A79B-0AFF9F5CA3CF}"/>
              </a:ext>
            </a:extLst>
          </p:cNvPr>
          <p:cNvSpPr>
            <a:spLocks noGrp="1" noChangeArrowheads="1"/>
          </p:cNvSpPr>
          <p:nvPr>
            <p:ph idx="1"/>
          </p:nvPr>
        </p:nvSpPr>
        <p:spPr>
          <a:xfrm>
            <a:off x="1562100" y="1905000"/>
            <a:ext cx="8039100" cy="4419600"/>
          </a:xfrm>
        </p:spPr>
        <p:txBody>
          <a:bodyPr/>
          <a:lstStyle/>
          <a:p>
            <a:pPr>
              <a:buFont typeface="Wingdings" panose="05000000000000000000" pitchFamily="2" charset="2"/>
              <a:buChar char="Ø"/>
            </a:pPr>
            <a:endParaRPr lang="en-US" altLang="en-US" dirty="0"/>
          </a:p>
          <a:p>
            <a:pPr>
              <a:buFont typeface="Wingdings" panose="05000000000000000000" pitchFamily="2" charset="2"/>
              <a:buChar char="Ø"/>
            </a:pPr>
            <a:r>
              <a:rPr lang="en-US" altLang="en-US" dirty="0"/>
              <a:t>Clear.</a:t>
            </a:r>
          </a:p>
          <a:p>
            <a:pPr>
              <a:buFont typeface="Wingdings" panose="05000000000000000000" pitchFamily="2" charset="2"/>
              <a:buChar char="Ø"/>
            </a:pPr>
            <a:r>
              <a:rPr lang="en-US" altLang="en-US" dirty="0"/>
              <a:t>Concise.</a:t>
            </a:r>
          </a:p>
          <a:p>
            <a:pPr>
              <a:buFont typeface="Wingdings" panose="05000000000000000000" pitchFamily="2" charset="2"/>
              <a:buChar char="Ø"/>
            </a:pPr>
            <a:r>
              <a:rPr lang="en-US" altLang="en-US" dirty="0"/>
              <a:t>Concrete.</a:t>
            </a:r>
          </a:p>
          <a:p>
            <a:pPr>
              <a:buFont typeface="Wingdings" panose="05000000000000000000" pitchFamily="2" charset="2"/>
              <a:buChar char="Ø"/>
            </a:pPr>
            <a:r>
              <a:rPr lang="en-US" altLang="en-US" dirty="0"/>
              <a:t>Correct.</a:t>
            </a:r>
          </a:p>
          <a:p>
            <a:pPr>
              <a:buFont typeface="Wingdings" panose="05000000000000000000" pitchFamily="2" charset="2"/>
              <a:buChar char="Ø"/>
            </a:pPr>
            <a:r>
              <a:rPr lang="en-US" altLang="en-US" dirty="0"/>
              <a:t>Coherent.</a:t>
            </a:r>
          </a:p>
          <a:p>
            <a:pPr>
              <a:buFont typeface="Wingdings" panose="05000000000000000000" pitchFamily="2" charset="2"/>
              <a:buChar char="Ø"/>
            </a:pPr>
            <a:r>
              <a:rPr lang="en-US" altLang="en-US" dirty="0"/>
              <a:t>Complete.</a:t>
            </a:r>
          </a:p>
          <a:p>
            <a:pPr>
              <a:buFont typeface="Wingdings" panose="05000000000000000000" pitchFamily="2" charset="2"/>
              <a:buChar char="Ø"/>
            </a:pPr>
            <a:r>
              <a:rPr lang="en-US" altLang="en-US" dirty="0"/>
              <a:t>Courteous</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a:extLst>
              <a:ext uri="{FF2B5EF4-FFF2-40B4-BE49-F238E27FC236}">
                <a16:creationId xmlns:a16="http://schemas.microsoft.com/office/drawing/2014/main" id="{404ABDB3-B5AF-702F-8B5A-B524A21D9E88}"/>
              </a:ext>
            </a:extLst>
          </p:cNvPr>
          <p:cNvSpPr>
            <a:spLocks noGrp="1" noChangeArrowheads="1"/>
          </p:cNvSpPr>
          <p:nvPr>
            <p:ph type="title"/>
          </p:nvPr>
        </p:nvSpPr>
        <p:spPr>
          <a:xfrm>
            <a:off x="2175876" y="852710"/>
            <a:ext cx="7412849" cy="1280890"/>
          </a:xfrm>
        </p:spPr>
        <p:txBody>
          <a:bodyPr/>
          <a:lstStyle/>
          <a:p>
            <a:r>
              <a:rPr lang="en-US" altLang="en-US" dirty="0"/>
              <a:t>Review Questions</a:t>
            </a:r>
          </a:p>
        </p:txBody>
      </p:sp>
      <p:sp>
        <p:nvSpPr>
          <p:cNvPr id="36867" name="Content Placeholder 2">
            <a:extLst>
              <a:ext uri="{FF2B5EF4-FFF2-40B4-BE49-F238E27FC236}">
                <a16:creationId xmlns:a16="http://schemas.microsoft.com/office/drawing/2014/main" id="{3456F277-BF34-61DF-E123-E72273B3B388}"/>
              </a:ext>
            </a:extLst>
          </p:cNvPr>
          <p:cNvSpPr>
            <a:spLocks noGrp="1" noChangeArrowheads="1"/>
          </p:cNvSpPr>
          <p:nvPr>
            <p:ph idx="1"/>
          </p:nvPr>
        </p:nvSpPr>
        <p:spPr/>
        <p:txBody>
          <a:bodyPr/>
          <a:lstStyle/>
          <a:p>
            <a:r>
              <a:rPr lang="en-US" altLang="en-US"/>
              <a:t>Distinguish between listening and hearing</a:t>
            </a:r>
          </a:p>
          <a:p>
            <a:r>
              <a:rPr lang="en-US" altLang="en-US"/>
              <a:t>Discuss the listening process</a:t>
            </a:r>
          </a:p>
          <a:p>
            <a:r>
              <a:rPr lang="en-US" altLang="en-US"/>
              <a:t>Describe the techniques used to improve listening skills</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9" name="Rectangle 3">
            <a:extLst>
              <a:ext uri="{FF2B5EF4-FFF2-40B4-BE49-F238E27FC236}">
                <a16:creationId xmlns:a16="http://schemas.microsoft.com/office/drawing/2014/main" id="{C16B1DB6-85E8-3026-992B-E8D8BA268D2B}"/>
              </a:ext>
            </a:extLst>
          </p:cNvPr>
          <p:cNvSpPr>
            <a:spLocks noGrp="1" noChangeArrowheads="1"/>
          </p:cNvSpPr>
          <p:nvPr>
            <p:ph type="title"/>
          </p:nvPr>
        </p:nvSpPr>
        <p:spPr>
          <a:xfrm>
            <a:off x="1485900" y="228600"/>
            <a:ext cx="8686800" cy="1527175"/>
          </a:xfrm>
        </p:spPr>
        <p:txBody>
          <a:bodyPr/>
          <a:lstStyle/>
          <a:p>
            <a:pPr eaLnBrk="1" hangingPunct="1"/>
            <a:r>
              <a:rPr lang="en-US" altLang="en-US" sz="3800"/>
              <a:t> Improving Verbal Communication-Tips</a:t>
            </a:r>
          </a:p>
        </p:txBody>
      </p:sp>
      <p:sp>
        <p:nvSpPr>
          <p:cNvPr id="57346" name="Rectangle 2">
            <a:extLst>
              <a:ext uri="{FF2B5EF4-FFF2-40B4-BE49-F238E27FC236}">
                <a16:creationId xmlns:a16="http://schemas.microsoft.com/office/drawing/2014/main" id="{8474588D-6085-0F34-EA9A-DE5B9D15BEAA}"/>
              </a:ext>
            </a:extLst>
          </p:cNvPr>
          <p:cNvSpPr>
            <a:spLocks noGrp="1" noChangeArrowheads="1"/>
          </p:cNvSpPr>
          <p:nvPr>
            <p:ph idx="1"/>
          </p:nvPr>
        </p:nvSpPr>
        <p:spPr>
          <a:xfrm>
            <a:off x="1333500" y="2019300"/>
            <a:ext cx="6553200" cy="2819400"/>
          </a:xfrm>
        </p:spPr>
        <p:txBody>
          <a:bodyPr/>
          <a:lstStyle/>
          <a:p>
            <a:pPr lvl="1" eaLnBrk="1" hangingPunct="1">
              <a:buClr>
                <a:schemeClr val="tx1"/>
              </a:buClr>
              <a:buFont typeface="Arial" panose="020B0604020202020204" pitchFamily="34" charset="0"/>
              <a:buChar char="o"/>
            </a:pPr>
            <a:r>
              <a:rPr lang="en-US" altLang="en-US" sz="1800" dirty="0">
                <a:ea typeface="ＭＳ Ｐゴシック" panose="020B0600070205080204" pitchFamily="34" charset="-128"/>
              </a:rPr>
              <a:t>Eliminate Noise</a:t>
            </a:r>
          </a:p>
          <a:p>
            <a:pPr lvl="1" eaLnBrk="1" hangingPunct="1">
              <a:buClr>
                <a:schemeClr val="tx1"/>
              </a:buClr>
              <a:buFont typeface="Arial" panose="020B0604020202020204" pitchFamily="34" charset="0"/>
              <a:buChar char="o"/>
            </a:pPr>
            <a:r>
              <a:rPr lang="en-US" altLang="en-US" sz="1800" dirty="0">
                <a:ea typeface="ＭＳ Ｐゴシック" panose="020B0600070205080204" pitchFamily="34" charset="-128"/>
              </a:rPr>
              <a:t>Get Feedback – Verbal &amp; Body Signals</a:t>
            </a:r>
          </a:p>
          <a:p>
            <a:pPr lvl="1" eaLnBrk="1" hangingPunct="1">
              <a:buClr>
                <a:schemeClr val="tx1"/>
              </a:buClr>
              <a:buFont typeface="Arial" panose="020B0604020202020204" pitchFamily="34" charset="0"/>
              <a:buChar char="o"/>
            </a:pPr>
            <a:r>
              <a:rPr lang="en-US" altLang="en-US" sz="1800" dirty="0">
                <a:ea typeface="ＭＳ Ｐゴシック" panose="020B0600070205080204" pitchFamily="34" charset="-128"/>
              </a:rPr>
              <a:t>Speak Slowly &amp; Rephrase your sentence</a:t>
            </a:r>
          </a:p>
          <a:p>
            <a:pPr lvl="1" eaLnBrk="1" hangingPunct="1">
              <a:buClr>
                <a:schemeClr val="tx1"/>
              </a:buClr>
              <a:buFont typeface="Arial" panose="020B0604020202020204" pitchFamily="34" charset="0"/>
              <a:buChar char="o"/>
            </a:pPr>
            <a:r>
              <a:rPr lang="en-US" altLang="en-US" sz="1800" dirty="0">
                <a:ea typeface="ＭＳ Ｐゴシック" panose="020B0600070205080204" pitchFamily="34" charset="-128"/>
              </a:rPr>
              <a:t>Don’t Talk down to the other person</a:t>
            </a:r>
          </a:p>
          <a:p>
            <a:pPr lvl="1" eaLnBrk="1" hangingPunct="1">
              <a:buClr>
                <a:schemeClr val="tx1"/>
              </a:buClr>
              <a:buFont typeface="Arial" panose="020B0604020202020204" pitchFamily="34" charset="0"/>
              <a:buChar char="o"/>
            </a:pPr>
            <a:r>
              <a:rPr lang="en-US" altLang="en-US" sz="1800" dirty="0">
                <a:ea typeface="ＭＳ Ｐゴシック" panose="020B0600070205080204" pitchFamily="34" charset="-128"/>
              </a:rPr>
              <a:t>Avoid use of jargons</a:t>
            </a:r>
          </a:p>
          <a:p>
            <a:pPr lvl="1" eaLnBrk="1" hangingPunct="1">
              <a:buClr>
                <a:schemeClr val="tx1"/>
              </a:buClr>
              <a:buFont typeface="Arial" panose="020B0604020202020204" pitchFamily="34" charset="0"/>
              <a:buChar char="o"/>
            </a:pPr>
            <a:r>
              <a:rPr lang="en-US" altLang="en-US" sz="1800" dirty="0">
                <a:ea typeface="ＭＳ Ｐゴシック" panose="020B0600070205080204" pitchFamily="34" charset="-128"/>
              </a:rPr>
              <a:t>Listen Carefully &amp; Patiently</a:t>
            </a:r>
          </a:p>
          <a:p>
            <a:pPr lvl="1" eaLnBrk="1" hangingPunct="1">
              <a:buClr>
                <a:schemeClr val="tx1"/>
              </a:buClr>
              <a:buFont typeface="Arial" panose="020B0604020202020204" pitchFamily="34" charset="0"/>
              <a:buChar char="o"/>
            </a:pPr>
            <a:endParaRPr lang="en-US" altLang="en-US" dirty="0">
              <a:ea typeface="ＭＳ Ｐゴシック" panose="020B0600070205080204" pitchFamily="34" charset="-128"/>
            </a:endParaRPr>
          </a:p>
        </p:txBody>
      </p:sp>
      <p:pic>
        <p:nvPicPr>
          <p:cNvPr id="39940" name="Picture 4" descr="MCj02502670000[1]">
            <a:extLst>
              <a:ext uri="{FF2B5EF4-FFF2-40B4-BE49-F238E27FC236}">
                <a16:creationId xmlns:a16="http://schemas.microsoft.com/office/drawing/2014/main" id="{ADB32A06-D942-EABD-CF76-7541C5D8E0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05700" y="3733800"/>
            <a:ext cx="2324100" cy="220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57346">
                                            <p:txEl>
                                              <p:pRg st="0" end="0"/>
                                            </p:txEl>
                                          </p:spTgt>
                                        </p:tgtEl>
                                        <p:attrNameLst>
                                          <p:attrName>style.visibility</p:attrName>
                                        </p:attrNameLst>
                                      </p:cBhvr>
                                      <p:to>
                                        <p:strVal val="visible"/>
                                      </p:to>
                                    </p:set>
                                    <p:animEffect transition="in" filter="blinds(horizontal)">
                                      <p:cBhvr>
                                        <p:cTn id="7" dur="500"/>
                                        <p:tgtEl>
                                          <p:spTgt spid="57346">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57346">
                                            <p:txEl>
                                              <p:pRg st="1" end="1"/>
                                            </p:txEl>
                                          </p:spTgt>
                                        </p:tgtEl>
                                        <p:attrNameLst>
                                          <p:attrName>style.visibility</p:attrName>
                                        </p:attrNameLst>
                                      </p:cBhvr>
                                      <p:to>
                                        <p:strVal val="visible"/>
                                      </p:to>
                                    </p:set>
                                    <p:animEffect transition="in" filter="blinds(horizontal)">
                                      <p:cBhvr>
                                        <p:cTn id="12" dur="500"/>
                                        <p:tgtEl>
                                          <p:spTgt spid="57346">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57346">
                                            <p:txEl>
                                              <p:pRg st="2" end="2"/>
                                            </p:txEl>
                                          </p:spTgt>
                                        </p:tgtEl>
                                        <p:attrNameLst>
                                          <p:attrName>style.visibility</p:attrName>
                                        </p:attrNameLst>
                                      </p:cBhvr>
                                      <p:to>
                                        <p:strVal val="visible"/>
                                      </p:to>
                                    </p:set>
                                    <p:animEffect transition="in" filter="blinds(horizontal)">
                                      <p:cBhvr>
                                        <p:cTn id="17" dur="500"/>
                                        <p:tgtEl>
                                          <p:spTgt spid="57346">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57346">
                                            <p:txEl>
                                              <p:pRg st="3" end="3"/>
                                            </p:txEl>
                                          </p:spTgt>
                                        </p:tgtEl>
                                        <p:attrNameLst>
                                          <p:attrName>style.visibility</p:attrName>
                                        </p:attrNameLst>
                                      </p:cBhvr>
                                      <p:to>
                                        <p:strVal val="visible"/>
                                      </p:to>
                                    </p:set>
                                    <p:animEffect transition="in" filter="blinds(horizontal)">
                                      <p:cBhvr>
                                        <p:cTn id="22" dur="500"/>
                                        <p:tgtEl>
                                          <p:spTgt spid="57346">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57346">
                                            <p:txEl>
                                              <p:pRg st="4" end="4"/>
                                            </p:txEl>
                                          </p:spTgt>
                                        </p:tgtEl>
                                        <p:attrNameLst>
                                          <p:attrName>style.visibility</p:attrName>
                                        </p:attrNameLst>
                                      </p:cBhvr>
                                      <p:to>
                                        <p:strVal val="visible"/>
                                      </p:to>
                                    </p:set>
                                    <p:animEffect transition="in" filter="blinds(horizontal)">
                                      <p:cBhvr>
                                        <p:cTn id="27" dur="500"/>
                                        <p:tgtEl>
                                          <p:spTgt spid="57346">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nodeType="clickEffect">
                                  <p:stCondLst>
                                    <p:cond delay="0"/>
                                  </p:stCondLst>
                                  <p:childTnLst>
                                    <p:set>
                                      <p:cBhvr>
                                        <p:cTn id="31" dur="1" fill="hold">
                                          <p:stCondLst>
                                            <p:cond delay="0"/>
                                          </p:stCondLst>
                                        </p:cTn>
                                        <p:tgtEl>
                                          <p:spTgt spid="57346">
                                            <p:txEl>
                                              <p:pRg st="5" end="5"/>
                                            </p:txEl>
                                          </p:spTgt>
                                        </p:tgtEl>
                                        <p:attrNameLst>
                                          <p:attrName>style.visibility</p:attrName>
                                        </p:attrNameLst>
                                      </p:cBhvr>
                                      <p:to>
                                        <p:strVal val="visible"/>
                                      </p:to>
                                    </p:set>
                                    <p:animEffect transition="in" filter="blinds(horizontal)">
                                      <p:cBhvr>
                                        <p:cTn id="32" dur="500"/>
                                        <p:tgtEl>
                                          <p:spTgt spid="5734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a:extLst>
              <a:ext uri="{FF2B5EF4-FFF2-40B4-BE49-F238E27FC236}">
                <a16:creationId xmlns:a16="http://schemas.microsoft.com/office/drawing/2014/main" id="{00A477F6-53D4-3268-0A85-EBC8A55D7F5E}"/>
              </a:ext>
            </a:extLst>
          </p:cNvPr>
          <p:cNvSpPr>
            <a:spLocks noGrp="1" noChangeArrowheads="1"/>
          </p:cNvSpPr>
          <p:nvPr>
            <p:ph type="title"/>
          </p:nvPr>
        </p:nvSpPr>
        <p:spPr>
          <a:xfrm>
            <a:off x="1414462" y="681037"/>
            <a:ext cx="7234238" cy="1325563"/>
          </a:xfrm>
        </p:spPr>
        <p:txBody>
          <a:bodyPr/>
          <a:lstStyle/>
          <a:p>
            <a:r>
              <a:rPr lang="en-US" altLang="en-US" dirty="0"/>
              <a:t>Unit Overview</a:t>
            </a:r>
          </a:p>
        </p:txBody>
      </p:sp>
      <p:sp>
        <p:nvSpPr>
          <p:cNvPr id="12291" name="Content Placeholder 2">
            <a:extLst>
              <a:ext uri="{FF2B5EF4-FFF2-40B4-BE49-F238E27FC236}">
                <a16:creationId xmlns:a16="http://schemas.microsoft.com/office/drawing/2014/main" id="{D8905EF6-8AEB-68E5-B97B-BFA8890D2875}"/>
              </a:ext>
            </a:extLst>
          </p:cNvPr>
          <p:cNvSpPr>
            <a:spLocks noGrp="1" noChangeArrowheads="1"/>
          </p:cNvSpPr>
          <p:nvPr>
            <p:ph idx="1"/>
          </p:nvPr>
        </p:nvSpPr>
        <p:spPr/>
        <p:txBody>
          <a:bodyPr>
            <a:normAutofit/>
          </a:bodyPr>
          <a:lstStyle/>
          <a:p>
            <a:endParaRPr lang="en-US" altLang="en-US" dirty="0"/>
          </a:p>
          <a:p>
            <a:r>
              <a:rPr lang="en-US" altLang="en-US" dirty="0"/>
              <a:t>Types of Communication</a:t>
            </a:r>
          </a:p>
          <a:p>
            <a:r>
              <a:rPr lang="en-US" altLang="en-US" dirty="0"/>
              <a:t>Barriers of Effective Communication</a:t>
            </a:r>
          </a:p>
          <a:p>
            <a:r>
              <a:rPr lang="en-US" altLang="en-US" dirty="0"/>
              <a:t>Listening &amp; note taking skills</a:t>
            </a:r>
          </a:p>
          <a:p>
            <a:r>
              <a:rPr lang="en-US" altLang="en-US" dirty="0"/>
              <a:t>Reading skills</a:t>
            </a:r>
          </a:p>
          <a:p>
            <a:r>
              <a:rPr lang="en-US" altLang="en-US" dirty="0"/>
              <a:t>Speaking and presentation skills</a:t>
            </a:r>
          </a:p>
          <a:p>
            <a:r>
              <a:rPr lang="en-US" altLang="en-US" dirty="0"/>
              <a:t>Writing skills</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0A62803B-4284-78C3-68F8-0F49E837F3CD}"/>
              </a:ext>
            </a:extLst>
          </p:cNvPr>
          <p:cNvSpPr>
            <a:spLocks noGrp="1" noChangeArrowheads="1"/>
          </p:cNvSpPr>
          <p:nvPr>
            <p:ph type="title"/>
          </p:nvPr>
        </p:nvSpPr>
        <p:spPr>
          <a:xfrm>
            <a:off x="1714500" y="434975"/>
            <a:ext cx="7886700" cy="1169988"/>
          </a:xfrm>
        </p:spPr>
        <p:txBody>
          <a:bodyPr/>
          <a:lstStyle/>
          <a:p>
            <a:pPr eaLnBrk="1" hangingPunct="1"/>
            <a:r>
              <a:rPr lang="en-US" altLang="en-US" sz="3800"/>
              <a:t>Improving Body Language - Tips</a:t>
            </a:r>
          </a:p>
        </p:txBody>
      </p:sp>
      <p:sp>
        <p:nvSpPr>
          <p:cNvPr id="58371" name="Rectangle 3">
            <a:extLst>
              <a:ext uri="{FF2B5EF4-FFF2-40B4-BE49-F238E27FC236}">
                <a16:creationId xmlns:a16="http://schemas.microsoft.com/office/drawing/2014/main" id="{D93B8677-E68C-ED82-7691-93AACE05FA17}"/>
              </a:ext>
            </a:extLst>
          </p:cNvPr>
          <p:cNvSpPr>
            <a:spLocks noGrp="1" noChangeArrowheads="1"/>
          </p:cNvSpPr>
          <p:nvPr>
            <p:ph type="body" sz="half" idx="1"/>
          </p:nvPr>
        </p:nvSpPr>
        <p:spPr>
          <a:xfrm>
            <a:off x="1409700" y="1905000"/>
            <a:ext cx="7972425" cy="4114800"/>
          </a:xfrm>
        </p:spPr>
        <p:txBody>
          <a:bodyPr/>
          <a:lstStyle/>
          <a:p>
            <a:pPr eaLnBrk="1" hangingPunct="1"/>
            <a:r>
              <a:rPr lang="en-US" altLang="en-US" dirty="0"/>
              <a:t>Keep appropriate distance</a:t>
            </a:r>
          </a:p>
          <a:p>
            <a:pPr eaLnBrk="1" hangingPunct="1"/>
            <a:r>
              <a:rPr lang="en-US" altLang="en-US" dirty="0"/>
              <a:t>Touch only when appropriate</a:t>
            </a:r>
          </a:p>
          <a:p>
            <a:pPr eaLnBrk="1" hangingPunct="1"/>
            <a:r>
              <a:rPr lang="en-US" altLang="en-US" dirty="0"/>
              <a:t>Take care of your appearance</a:t>
            </a:r>
          </a:p>
          <a:p>
            <a:pPr eaLnBrk="1" hangingPunct="1"/>
            <a:r>
              <a:rPr lang="en-US" altLang="en-US" dirty="0"/>
              <a:t>Be aware - people may give false cues </a:t>
            </a:r>
          </a:p>
          <a:p>
            <a:pPr eaLnBrk="1" hangingPunct="1"/>
            <a:r>
              <a:rPr lang="en-US" altLang="en-US" dirty="0"/>
              <a:t>Maintain eye contact</a:t>
            </a:r>
          </a:p>
          <a:p>
            <a:pPr eaLnBrk="1" hangingPunct="1"/>
            <a:r>
              <a:rPr lang="en-US" altLang="en-US" dirty="0"/>
              <a:t>Smile genuinely</a:t>
            </a:r>
          </a:p>
        </p:txBody>
      </p:sp>
      <p:pic>
        <p:nvPicPr>
          <p:cNvPr id="43012" name="Picture 1">
            <a:extLst>
              <a:ext uri="{FF2B5EF4-FFF2-40B4-BE49-F238E27FC236}">
                <a16:creationId xmlns:a16="http://schemas.microsoft.com/office/drawing/2014/main" id="{A47AEA92-8B87-1479-B487-4709BFA02F6E}"/>
              </a:ext>
              <a:ext uri="{C183D7F6-B498-43B3-948B-1728B52AA6E4}">
                <adec:decorative xmlns:adec="http://schemas.microsoft.com/office/drawing/2017/decorative" val="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10300" y="4191000"/>
            <a:ext cx="3848100" cy="251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58371">
                                            <p:txEl>
                                              <p:pRg st="0" end="0"/>
                                            </p:txEl>
                                          </p:spTgt>
                                        </p:tgtEl>
                                        <p:attrNameLst>
                                          <p:attrName>style.visibility</p:attrName>
                                        </p:attrNameLst>
                                      </p:cBhvr>
                                      <p:to>
                                        <p:strVal val="visible"/>
                                      </p:to>
                                    </p:set>
                                    <p:animEffect transition="in" filter="blinds(horizontal)">
                                      <p:cBhvr>
                                        <p:cTn id="7" dur="500"/>
                                        <p:tgtEl>
                                          <p:spTgt spid="5837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58371">
                                            <p:txEl>
                                              <p:pRg st="1" end="1"/>
                                            </p:txEl>
                                          </p:spTgt>
                                        </p:tgtEl>
                                        <p:attrNameLst>
                                          <p:attrName>style.visibility</p:attrName>
                                        </p:attrNameLst>
                                      </p:cBhvr>
                                      <p:to>
                                        <p:strVal val="visible"/>
                                      </p:to>
                                    </p:set>
                                    <p:animEffect transition="in" filter="blinds(horizontal)">
                                      <p:cBhvr>
                                        <p:cTn id="12" dur="500"/>
                                        <p:tgtEl>
                                          <p:spTgt spid="58371">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58371">
                                            <p:txEl>
                                              <p:pRg st="2" end="2"/>
                                            </p:txEl>
                                          </p:spTgt>
                                        </p:tgtEl>
                                        <p:attrNameLst>
                                          <p:attrName>style.visibility</p:attrName>
                                        </p:attrNameLst>
                                      </p:cBhvr>
                                      <p:to>
                                        <p:strVal val="visible"/>
                                      </p:to>
                                    </p:set>
                                    <p:animEffect transition="in" filter="blinds(horizontal)">
                                      <p:cBhvr>
                                        <p:cTn id="17" dur="500"/>
                                        <p:tgtEl>
                                          <p:spTgt spid="58371">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58371">
                                            <p:txEl>
                                              <p:pRg st="3" end="3"/>
                                            </p:txEl>
                                          </p:spTgt>
                                        </p:tgtEl>
                                        <p:attrNameLst>
                                          <p:attrName>style.visibility</p:attrName>
                                        </p:attrNameLst>
                                      </p:cBhvr>
                                      <p:to>
                                        <p:strVal val="visible"/>
                                      </p:to>
                                    </p:set>
                                    <p:animEffect transition="in" filter="blinds(horizontal)">
                                      <p:cBhvr>
                                        <p:cTn id="22" dur="500"/>
                                        <p:tgtEl>
                                          <p:spTgt spid="58371">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58371">
                                            <p:txEl>
                                              <p:pRg st="4" end="4"/>
                                            </p:txEl>
                                          </p:spTgt>
                                        </p:tgtEl>
                                        <p:attrNameLst>
                                          <p:attrName>style.visibility</p:attrName>
                                        </p:attrNameLst>
                                      </p:cBhvr>
                                      <p:to>
                                        <p:strVal val="visible"/>
                                      </p:to>
                                    </p:set>
                                    <p:animEffect transition="in" filter="blinds(horizontal)">
                                      <p:cBhvr>
                                        <p:cTn id="27" dur="500"/>
                                        <p:tgtEl>
                                          <p:spTgt spid="58371">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nodeType="clickEffect">
                                  <p:stCondLst>
                                    <p:cond delay="0"/>
                                  </p:stCondLst>
                                  <p:childTnLst>
                                    <p:set>
                                      <p:cBhvr>
                                        <p:cTn id="31" dur="1" fill="hold">
                                          <p:stCondLst>
                                            <p:cond delay="0"/>
                                          </p:stCondLst>
                                        </p:cTn>
                                        <p:tgtEl>
                                          <p:spTgt spid="58371">
                                            <p:txEl>
                                              <p:pRg st="5" end="5"/>
                                            </p:txEl>
                                          </p:spTgt>
                                        </p:tgtEl>
                                        <p:attrNameLst>
                                          <p:attrName>style.visibility</p:attrName>
                                        </p:attrNameLst>
                                      </p:cBhvr>
                                      <p:to>
                                        <p:strVal val="visible"/>
                                      </p:to>
                                    </p:set>
                                    <p:animEffect transition="in" filter="blinds(horizontal)">
                                      <p:cBhvr>
                                        <p:cTn id="32" dur="500"/>
                                        <p:tgtEl>
                                          <p:spTgt spid="58371">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itle 1">
            <a:extLst>
              <a:ext uri="{FF2B5EF4-FFF2-40B4-BE49-F238E27FC236}">
                <a16:creationId xmlns:a16="http://schemas.microsoft.com/office/drawing/2014/main" id="{9E9A80C0-F911-A7EE-5279-5F226BA25470}"/>
              </a:ext>
            </a:extLst>
          </p:cNvPr>
          <p:cNvSpPr>
            <a:spLocks noGrp="1" noChangeArrowheads="1"/>
          </p:cNvSpPr>
          <p:nvPr>
            <p:ph type="title"/>
          </p:nvPr>
        </p:nvSpPr>
        <p:spPr/>
        <p:txBody>
          <a:bodyPr/>
          <a:lstStyle/>
          <a:p>
            <a:r>
              <a:rPr lang="en-US" altLang="en-US" dirty="0"/>
              <a:t>Body language- activity</a:t>
            </a:r>
          </a:p>
        </p:txBody>
      </p:sp>
      <p:sp>
        <p:nvSpPr>
          <p:cNvPr id="2" name="Text Placeholder 1">
            <a:extLst>
              <a:ext uri="{FF2B5EF4-FFF2-40B4-BE49-F238E27FC236}">
                <a16:creationId xmlns:a16="http://schemas.microsoft.com/office/drawing/2014/main" id="{CC1FD844-7C96-31CD-6D6B-3271CF5D499B}"/>
              </a:ext>
            </a:extLst>
          </p:cNvPr>
          <p:cNvSpPr>
            <a:spLocks noGrp="1"/>
          </p:cNvSpPr>
          <p:nvPr>
            <p:ph type="body" sz="half" idx="1"/>
          </p:nvPr>
        </p:nvSpPr>
        <p:spPr>
          <a:xfrm>
            <a:off x="1409700" y="1981200"/>
            <a:ext cx="8877300" cy="4114800"/>
          </a:xfrm>
        </p:spPr>
        <p:txBody>
          <a:bodyPr/>
          <a:lstStyle/>
          <a:p>
            <a:pPr>
              <a:defRPr/>
            </a:pPr>
            <a:r>
              <a:rPr lang="en-US" b="1" dirty="0"/>
              <a:t>Activity - Role Play</a:t>
            </a:r>
          </a:p>
        </p:txBody>
      </p:sp>
      <p:pic>
        <p:nvPicPr>
          <p:cNvPr id="3" name="Picture 2">
            <a:extLst>
              <a:ext uri="{FF2B5EF4-FFF2-40B4-BE49-F238E27FC236}">
                <a16:creationId xmlns:a16="http://schemas.microsoft.com/office/drawing/2014/main" id="{412D6464-CFC2-6884-651A-94482107C088}"/>
              </a:ext>
            </a:extLst>
          </p:cNvPr>
          <p:cNvPicPr>
            <a:picLocks noChangeAspect="1"/>
          </p:cNvPicPr>
          <p:nvPr/>
        </p:nvPicPr>
        <p:blipFill>
          <a:blip r:embed="rId3"/>
          <a:stretch>
            <a:fillRect/>
          </a:stretch>
        </p:blipFill>
        <p:spPr>
          <a:xfrm>
            <a:off x="2133600" y="2514600"/>
            <a:ext cx="6019800" cy="3220085"/>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Title 1">
            <a:extLst>
              <a:ext uri="{FF2B5EF4-FFF2-40B4-BE49-F238E27FC236}">
                <a16:creationId xmlns:a16="http://schemas.microsoft.com/office/drawing/2014/main" id="{9E0CEFB7-938D-40A2-FF63-427540B167FE}"/>
              </a:ext>
            </a:extLst>
          </p:cNvPr>
          <p:cNvSpPr>
            <a:spLocks noGrp="1" noChangeArrowheads="1"/>
          </p:cNvSpPr>
          <p:nvPr>
            <p:ph type="title"/>
          </p:nvPr>
        </p:nvSpPr>
        <p:spPr/>
        <p:txBody>
          <a:bodyPr/>
          <a:lstStyle/>
          <a:p>
            <a:r>
              <a:rPr lang="en-US" altLang="en-US" dirty="0"/>
              <a:t>Writing Skills</a:t>
            </a:r>
          </a:p>
        </p:txBody>
      </p:sp>
      <p:sp>
        <p:nvSpPr>
          <p:cNvPr id="2" name="Content Placeholder 1">
            <a:extLst>
              <a:ext uri="{FF2B5EF4-FFF2-40B4-BE49-F238E27FC236}">
                <a16:creationId xmlns:a16="http://schemas.microsoft.com/office/drawing/2014/main" id="{573C8D2B-B9D2-70D1-CB6F-3D92A4F931C7}"/>
              </a:ext>
            </a:extLst>
          </p:cNvPr>
          <p:cNvSpPr>
            <a:spLocks noGrp="1"/>
          </p:cNvSpPr>
          <p:nvPr>
            <p:ph sz="half" idx="1"/>
          </p:nvPr>
        </p:nvSpPr>
        <p:spPr>
          <a:xfrm>
            <a:off x="1714500" y="1717674"/>
            <a:ext cx="6019800" cy="5140325"/>
          </a:xfrm>
        </p:spPr>
        <p:txBody>
          <a:bodyPr/>
          <a:lstStyle/>
          <a:p>
            <a:pPr marL="0" indent="0">
              <a:buNone/>
            </a:pPr>
            <a:r>
              <a:rPr lang="en-US" dirty="0"/>
              <a:t>Writing skills include:</a:t>
            </a:r>
          </a:p>
          <a:p>
            <a:r>
              <a:rPr lang="en-US" dirty="0"/>
              <a:t>Grammar</a:t>
            </a:r>
          </a:p>
          <a:p>
            <a:r>
              <a:rPr lang="en-US" dirty="0"/>
              <a:t>Vocabulary</a:t>
            </a:r>
          </a:p>
          <a:p>
            <a:r>
              <a:rPr lang="en-US" dirty="0"/>
              <a:t>Spelling</a:t>
            </a:r>
          </a:p>
          <a:p>
            <a:r>
              <a:rPr lang="en-US" dirty="0"/>
              <a:t>Sentence construction</a:t>
            </a:r>
          </a:p>
          <a:p>
            <a:r>
              <a:rPr lang="en-US" dirty="0"/>
              <a:t>Structure</a:t>
            </a:r>
          </a:p>
          <a:p>
            <a:r>
              <a:rPr lang="en-US" dirty="0"/>
              <a:t>Research and accuracy</a:t>
            </a:r>
          </a:p>
          <a:p>
            <a:r>
              <a:rPr lang="en-US" dirty="0"/>
              <a:t>Clarity</a:t>
            </a:r>
          </a:p>
          <a:p>
            <a:r>
              <a:rPr lang="en-US" dirty="0"/>
              <a:t>Persuasiveness</a:t>
            </a:r>
          </a:p>
        </p:txBody>
      </p:sp>
      <p:pic>
        <p:nvPicPr>
          <p:cNvPr id="4" name="Content Placeholder 3">
            <a:extLst>
              <a:ext uri="{FF2B5EF4-FFF2-40B4-BE49-F238E27FC236}">
                <a16:creationId xmlns:a16="http://schemas.microsoft.com/office/drawing/2014/main" id="{EBE6C8BA-F40C-3D01-8DB4-B846EE05F5F6}"/>
              </a:ext>
            </a:extLst>
          </p:cNvPr>
          <p:cNvPicPr>
            <a:picLocks noGrp="1" noChangeAspect="1"/>
          </p:cNvPicPr>
          <p:nvPr>
            <p:ph sz="half" idx="2"/>
          </p:nvPr>
        </p:nvPicPr>
        <p:blipFill>
          <a:blip r:embed="rId2"/>
          <a:stretch>
            <a:fillRect/>
          </a:stretch>
        </p:blipFill>
        <p:spPr>
          <a:xfrm>
            <a:off x="7261860" y="2514600"/>
            <a:ext cx="2339340" cy="2780261"/>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851954-AFD0-AFB5-40C8-141BBB4420FB}"/>
              </a:ext>
            </a:extLst>
          </p:cNvPr>
          <p:cNvSpPr>
            <a:spLocks noGrp="1"/>
          </p:cNvSpPr>
          <p:nvPr>
            <p:ph type="title"/>
          </p:nvPr>
        </p:nvSpPr>
        <p:spPr/>
        <p:txBody>
          <a:bodyPr/>
          <a:lstStyle/>
          <a:p>
            <a:r>
              <a:rPr lang="en-US" dirty="0"/>
              <a:t>Courtesy in writing </a:t>
            </a:r>
          </a:p>
        </p:txBody>
      </p:sp>
      <p:sp>
        <p:nvSpPr>
          <p:cNvPr id="3" name="Content Placeholder 2">
            <a:extLst>
              <a:ext uri="{FF2B5EF4-FFF2-40B4-BE49-F238E27FC236}">
                <a16:creationId xmlns:a16="http://schemas.microsoft.com/office/drawing/2014/main" id="{6B744B6E-A359-9AEE-CB53-071E9A22665F}"/>
              </a:ext>
            </a:extLst>
          </p:cNvPr>
          <p:cNvSpPr>
            <a:spLocks noGrp="1"/>
          </p:cNvSpPr>
          <p:nvPr>
            <p:ph sz="half" idx="1"/>
          </p:nvPr>
        </p:nvSpPr>
        <p:spPr>
          <a:xfrm>
            <a:off x="1409700" y="1524000"/>
            <a:ext cx="7886700" cy="4495800"/>
          </a:xfrm>
        </p:spPr>
        <p:txBody>
          <a:bodyPr>
            <a:normAutofit lnSpcReduction="10000"/>
          </a:bodyPr>
          <a:lstStyle/>
          <a:p>
            <a:pPr marL="0" indent="0">
              <a:buNone/>
            </a:pPr>
            <a:r>
              <a:rPr lang="en-US" sz="1800" dirty="0"/>
              <a:t>Courtesy in writing is achieved by the following. </a:t>
            </a:r>
          </a:p>
          <a:p>
            <a:r>
              <a:rPr lang="en-US" sz="1800" dirty="0"/>
              <a:t>Appropriateness of format for that kind of writing. </a:t>
            </a:r>
          </a:p>
          <a:p>
            <a:r>
              <a:rPr lang="en-US" sz="1800" dirty="0"/>
              <a:t>Appropriateness of content information </a:t>
            </a:r>
          </a:p>
          <a:p>
            <a:r>
              <a:rPr lang="en-US" sz="1800" dirty="0"/>
              <a:t>Appropriateness of tone: This is created by the word choice and choice of content information, i.e. what information is communicated versus what is left out. It also involves use the courtesy words please, thank you, excuse me and sorry as the situation requires. </a:t>
            </a:r>
          </a:p>
          <a:p>
            <a:r>
              <a:rPr lang="en-US" sz="1800" dirty="0"/>
              <a:t>Appropriateness of language use, </a:t>
            </a:r>
            <a:r>
              <a:rPr lang="en-US" sz="1800" dirty="0" err="1"/>
              <a:t>ie</a:t>
            </a:r>
            <a:r>
              <a:rPr lang="en-US" sz="1800" dirty="0"/>
              <a:t>. Word choice and expression that show respect and recognition of the audience. It also involves formality or informality of language used. </a:t>
            </a:r>
          </a:p>
          <a:p>
            <a:r>
              <a:rPr lang="en-US" sz="1800" dirty="0"/>
              <a:t>Expression of appropriate feeling according to the situation. For example, sympathy when someone suffers, good wishes when someone begins something new, and congratulation when someone achieves something. </a:t>
            </a:r>
          </a:p>
        </p:txBody>
      </p:sp>
    </p:spTree>
    <p:extLst>
      <p:ext uri="{BB962C8B-B14F-4D97-AF65-F5344CB8AC3E}">
        <p14:creationId xmlns:p14="http://schemas.microsoft.com/office/powerpoint/2010/main" val="398666549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54399-08A6-5FEF-2229-C0C79408F627}"/>
              </a:ext>
            </a:extLst>
          </p:cNvPr>
          <p:cNvSpPr>
            <a:spLocks noGrp="1"/>
          </p:cNvSpPr>
          <p:nvPr>
            <p:ph type="title"/>
          </p:nvPr>
        </p:nvSpPr>
        <p:spPr/>
        <p:txBody>
          <a:bodyPr/>
          <a:lstStyle/>
          <a:p>
            <a:r>
              <a:rPr lang="en-US" dirty="0"/>
              <a:t>PARAGRAPHING</a:t>
            </a:r>
          </a:p>
        </p:txBody>
      </p:sp>
      <p:sp>
        <p:nvSpPr>
          <p:cNvPr id="3" name="Content Placeholder 2">
            <a:extLst>
              <a:ext uri="{FF2B5EF4-FFF2-40B4-BE49-F238E27FC236}">
                <a16:creationId xmlns:a16="http://schemas.microsoft.com/office/drawing/2014/main" id="{83379911-A0D3-3D08-30B6-3B80B8084F28}"/>
              </a:ext>
            </a:extLst>
          </p:cNvPr>
          <p:cNvSpPr>
            <a:spLocks noGrp="1"/>
          </p:cNvSpPr>
          <p:nvPr>
            <p:ph sz="half" idx="1"/>
          </p:nvPr>
        </p:nvSpPr>
        <p:spPr>
          <a:xfrm>
            <a:off x="1714500" y="1905000"/>
            <a:ext cx="7886700" cy="4114800"/>
          </a:xfrm>
        </p:spPr>
        <p:txBody>
          <a:bodyPr>
            <a:normAutofit lnSpcReduction="10000"/>
          </a:bodyPr>
          <a:lstStyle/>
          <a:p>
            <a:r>
              <a:rPr lang="en-US" dirty="0"/>
              <a:t> </a:t>
            </a:r>
            <a:r>
              <a:rPr lang="en-US" sz="2400" dirty="0"/>
              <a:t>A paragraph is a set of related sentences dealing with a single topic. </a:t>
            </a:r>
          </a:p>
          <a:p>
            <a:r>
              <a:rPr lang="en-US" sz="2400" dirty="0"/>
              <a:t>There is no rule about the length of a paragraph. It varies according to the need. </a:t>
            </a:r>
          </a:p>
          <a:p>
            <a:r>
              <a:rPr lang="en-US" sz="2400" dirty="0"/>
              <a:t>In a story or a novel, there are some long paragraphs and some short ones. </a:t>
            </a:r>
          </a:p>
          <a:p>
            <a:r>
              <a:rPr lang="en-US" sz="2400" dirty="0"/>
              <a:t>In a book that discussed concepts such as Economics, there may be long paragraphs. </a:t>
            </a:r>
          </a:p>
          <a:p>
            <a:r>
              <a:rPr lang="en-US" sz="2400" dirty="0"/>
              <a:t>In business letters, the paragraphs are short; in a report the paragraphs may be long.</a:t>
            </a:r>
          </a:p>
        </p:txBody>
      </p:sp>
    </p:spTree>
    <p:extLst>
      <p:ext uri="{BB962C8B-B14F-4D97-AF65-F5344CB8AC3E}">
        <p14:creationId xmlns:p14="http://schemas.microsoft.com/office/powerpoint/2010/main" val="407985179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042B30-4E8A-F189-ACA1-7F5601088A8D}"/>
              </a:ext>
            </a:extLst>
          </p:cNvPr>
          <p:cNvSpPr>
            <a:spLocks noGrp="1"/>
          </p:cNvSpPr>
          <p:nvPr>
            <p:ph type="title"/>
          </p:nvPr>
        </p:nvSpPr>
        <p:spPr/>
        <p:txBody>
          <a:bodyPr>
            <a:normAutofit/>
          </a:bodyPr>
          <a:lstStyle/>
          <a:p>
            <a:r>
              <a:rPr lang="en-US" dirty="0"/>
              <a:t>A good paragraph has the following characteristics: </a:t>
            </a:r>
          </a:p>
        </p:txBody>
      </p:sp>
      <p:sp>
        <p:nvSpPr>
          <p:cNvPr id="3" name="Content Placeholder 2">
            <a:extLst>
              <a:ext uri="{FF2B5EF4-FFF2-40B4-BE49-F238E27FC236}">
                <a16:creationId xmlns:a16="http://schemas.microsoft.com/office/drawing/2014/main" id="{CE7B8B77-1B78-9805-5AAF-535F39666778}"/>
              </a:ext>
            </a:extLst>
          </p:cNvPr>
          <p:cNvSpPr>
            <a:spLocks noGrp="1"/>
          </p:cNvSpPr>
          <p:nvPr>
            <p:ph sz="half" idx="1"/>
          </p:nvPr>
        </p:nvSpPr>
        <p:spPr>
          <a:xfrm>
            <a:off x="1714500" y="1905000"/>
            <a:ext cx="7239000" cy="4762500"/>
          </a:xfrm>
        </p:spPr>
        <p:txBody>
          <a:bodyPr>
            <a:normAutofit lnSpcReduction="10000"/>
          </a:bodyPr>
          <a:lstStyle/>
          <a:p>
            <a:pPr marL="0" indent="0">
              <a:buNone/>
            </a:pPr>
            <a:r>
              <a:rPr lang="en-US" sz="1800" dirty="0"/>
              <a:t>Topic sentence: </a:t>
            </a:r>
          </a:p>
          <a:p>
            <a:r>
              <a:rPr lang="en-US" sz="1800" dirty="0"/>
              <a:t>A topic sentence is a sentence that indicates in a general way what idea the paragraph is going to deal with. It includes the topic and a controlling idea. i.e. Shouldn't smoking in public places be made illegal? </a:t>
            </a:r>
          </a:p>
          <a:p>
            <a:pPr marL="0" indent="0">
              <a:buNone/>
            </a:pPr>
            <a:r>
              <a:rPr lang="en-US" sz="1800" dirty="0"/>
              <a:t>Adequate development </a:t>
            </a:r>
          </a:p>
          <a:p>
            <a:r>
              <a:rPr lang="en-US" sz="1800" dirty="0"/>
              <a:t>Add supporting ideas to the topic sentence, to develop it fully and adequately. There should be 3 to 6 ideas to support the topic sentence. </a:t>
            </a:r>
          </a:p>
          <a:p>
            <a:pPr marL="0" indent="0">
              <a:buNone/>
            </a:pPr>
            <a:r>
              <a:rPr lang="en-US" sz="1800" dirty="0"/>
              <a:t>Concluding/ clincher sentence. </a:t>
            </a:r>
          </a:p>
          <a:p>
            <a:r>
              <a:rPr lang="en-US" sz="1800" dirty="0"/>
              <a:t>The concluding sentence is the last sentence of the paragraph. It should leave the reader with something to think about. It can be written by restating the topic sentence in different words. i.e. I think it is in the interest of public health to make it illegal to smoke in public places. </a:t>
            </a:r>
          </a:p>
        </p:txBody>
      </p:sp>
    </p:spTree>
    <p:extLst>
      <p:ext uri="{BB962C8B-B14F-4D97-AF65-F5344CB8AC3E}">
        <p14:creationId xmlns:p14="http://schemas.microsoft.com/office/powerpoint/2010/main" val="380092167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CB9E3F-9A92-FAF1-6DEE-B96A9AB2618D}"/>
              </a:ext>
            </a:extLst>
          </p:cNvPr>
          <p:cNvSpPr>
            <a:spLocks noGrp="1"/>
          </p:cNvSpPr>
          <p:nvPr>
            <p:ph type="title"/>
          </p:nvPr>
        </p:nvSpPr>
        <p:spPr/>
        <p:txBody>
          <a:bodyPr/>
          <a:lstStyle/>
          <a:p>
            <a:r>
              <a:rPr lang="en-US" dirty="0"/>
              <a:t>ESSAY WRITING </a:t>
            </a:r>
          </a:p>
        </p:txBody>
      </p:sp>
      <p:sp>
        <p:nvSpPr>
          <p:cNvPr id="3" name="Content Placeholder 2">
            <a:extLst>
              <a:ext uri="{FF2B5EF4-FFF2-40B4-BE49-F238E27FC236}">
                <a16:creationId xmlns:a16="http://schemas.microsoft.com/office/drawing/2014/main" id="{1B98579A-FC6E-E101-B7B3-7AB3F732B15F}"/>
              </a:ext>
            </a:extLst>
          </p:cNvPr>
          <p:cNvSpPr>
            <a:spLocks noGrp="1"/>
          </p:cNvSpPr>
          <p:nvPr>
            <p:ph sz="half" idx="1"/>
          </p:nvPr>
        </p:nvSpPr>
        <p:spPr>
          <a:xfrm>
            <a:off x="1714500" y="1717675"/>
            <a:ext cx="7620000" cy="5140325"/>
          </a:xfrm>
        </p:spPr>
        <p:txBody>
          <a:bodyPr>
            <a:normAutofit/>
          </a:bodyPr>
          <a:lstStyle/>
          <a:p>
            <a:r>
              <a:rPr lang="en-US" dirty="0"/>
              <a:t>Like a paragraph, an essay also has introduction in which the essay topic is first introduce, the body in which issues concerning the topic are discussed, and a conclusion which ties up your arguments about the topic. </a:t>
            </a:r>
          </a:p>
          <a:p>
            <a:r>
              <a:rPr lang="en-US" dirty="0"/>
              <a:t>The following are types of essays. </a:t>
            </a:r>
          </a:p>
          <a:p>
            <a:pPr lvl="1">
              <a:buFont typeface="Wingdings" panose="05000000000000000000" pitchFamily="2" charset="2"/>
              <a:buChar char="Ø"/>
            </a:pPr>
            <a:r>
              <a:rPr lang="en-US" sz="1800" dirty="0"/>
              <a:t>Descriptive  </a:t>
            </a:r>
          </a:p>
          <a:p>
            <a:pPr lvl="1">
              <a:buFont typeface="Wingdings" panose="05000000000000000000" pitchFamily="2" charset="2"/>
              <a:buChar char="Ø"/>
            </a:pPr>
            <a:r>
              <a:rPr lang="en-US" sz="1800" dirty="0"/>
              <a:t>Explanatory </a:t>
            </a:r>
          </a:p>
          <a:p>
            <a:pPr lvl="1">
              <a:buFont typeface="Wingdings" panose="05000000000000000000" pitchFamily="2" charset="2"/>
              <a:buChar char="Ø"/>
            </a:pPr>
            <a:r>
              <a:rPr lang="en-US" sz="1800" dirty="0"/>
              <a:t>Narrative </a:t>
            </a:r>
          </a:p>
          <a:p>
            <a:pPr lvl="1">
              <a:buFont typeface="Wingdings" panose="05000000000000000000" pitchFamily="2" charset="2"/>
              <a:buChar char="Ø"/>
            </a:pPr>
            <a:r>
              <a:rPr lang="en-US" sz="1800" dirty="0"/>
              <a:t>Argumentative </a:t>
            </a:r>
          </a:p>
        </p:txBody>
      </p:sp>
    </p:spTree>
    <p:extLst>
      <p:ext uri="{BB962C8B-B14F-4D97-AF65-F5344CB8AC3E}">
        <p14:creationId xmlns:p14="http://schemas.microsoft.com/office/powerpoint/2010/main" val="296245745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DFECA3-8146-8742-A094-0AF8EC9D2E02}"/>
              </a:ext>
            </a:extLst>
          </p:cNvPr>
          <p:cNvSpPr>
            <a:spLocks noGrp="1"/>
          </p:cNvSpPr>
          <p:nvPr>
            <p:ph type="title"/>
          </p:nvPr>
        </p:nvSpPr>
        <p:spPr/>
        <p:txBody>
          <a:bodyPr/>
          <a:lstStyle/>
          <a:p>
            <a:r>
              <a:rPr lang="en-US" dirty="0"/>
              <a:t>FUNCTIONAL WRITING </a:t>
            </a:r>
          </a:p>
        </p:txBody>
      </p:sp>
      <p:sp>
        <p:nvSpPr>
          <p:cNvPr id="3" name="Content Placeholder 2">
            <a:extLst>
              <a:ext uri="{FF2B5EF4-FFF2-40B4-BE49-F238E27FC236}">
                <a16:creationId xmlns:a16="http://schemas.microsoft.com/office/drawing/2014/main" id="{E8DB5BCE-8A0D-4313-9A89-1AC15E75BF15}"/>
              </a:ext>
            </a:extLst>
          </p:cNvPr>
          <p:cNvSpPr>
            <a:spLocks noGrp="1"/>
          </p:cNvSpPr>
          <p:nvPr>
            <p:ph sz="half" idx="1"/>
          </p:nvPr>
        </p:nvSpPr>
        <p:spPr>
          <a:xfrm>
            <a:off x="1714500" y="1905000"/>
            <a:ext cx="7315200" cy="4953000"/>
          </a:xfrm>
        </p:spPr>
        <p:txBody>
          <a:bodyPr/>
          <a:lstStyle/>
          <a:p>
            <a:r>
              <a:rPr lang="en-US" dirty="0"/>
              <a:t>Business correspondences are forms of communication that are used within an organization or from one organization to another. </a:t>
            </a:r>
          </a:p>
          <a:p>
            <a:pPr marL="0" indent="0">
              <a:buNone/>
            </a:pPr>
            <a:endParaRPr lang="en-US" dirty="0"/>
          </a:p>
        </p:txBody>
      </p:sp>
    </p:spTree>
    <p:extLst>
      <p:ext uri="{BB962C8B-B14F-4D97-AF65-F5344CB8AC3E}">
        <p14:creationId xmlns:p14="http://schemas.microsoft.com/office/powerpoint/2010/main" val="3944117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813659-DE49-919A-FD67-3DC8D9217D5E}"/>
              </a:ext>
            </a:extLst>
          </p:cNvPr>
          <p:cNvSpPr>
            <a:spLocks noGrp="1"/>
          </p:cNvSpPr>
          <p:nvPr>
            <p:ph type="title"/>
          </p:nvPr>
        </p:nvSpPr>
        <p:spPr/>
        <p:txBody>
          <a:bodyPr>
            <a:normAutofit/>
          </a:bodyPr>
          <a:lstStyle/>
          <a:p>
            <a:r>
              <a:rPr lang="en-US" dirty="0"/>
              <a:t>Business letters</a:t>
            </a:r>
            <a:br>
              <a:rPr lang="en-US" dirty="0"/>
            </a:br>
            <a:endParaRPr lang="en-US" dirty="0"/>
          </a:p>
        </p:txBody>
      </p:sp>
      <p:sp>
        <p:nvSpPr>
          <p:cNvPr id="3" name="Content Placeholder 2">
            <a:extLst>
              <a:ext uri="{FF2B5EF4-FFF2-40B4-BE49-F238E27FC236}">
                <a16:creationId xmlns:a16="http://schemas.microsoft.com/office/drawing/2014/main" id="{19734B00-015B-479D-19E1-36687D4D3013}"/>
              </a:ext>
            </a:extLst>
          </p:cNvPr>
          <p:cNvSpPr>
            <a:spLocks noGrp="1"/>
          </p:cNvSpPr>
          <p:nvPr>
            <p:ph sz="half" idx="1"/>
          </p:nvPr>
        </p:nvSpPr>
        <p:spPr>
          <a:xfrm>
            <a:off x="1714500" y="1905000"/>
            <a:ext cx="8229600" cy="4114800"/>
          </a:xfrm>
        </p:spPr>
        <p:txBody>
          <a:bodyPr/>
          <a:lstStyle/>
          <a:p>
            <a:r>
              <a:rPr lang="en-US" dirty="0"/>
              <a:t>They include;</a:t>
            </a:r>
          </a:p>
          <a:p>
            <a:pPr lvl="1">
              <a:buFont typeface="Wingdings" panose="05000000000000000000" pitchFamily="2" charset="2"/>
              <a:buChar char="Ø"/>
            </a:pPr>
            <a:r>
              <a:rPr lang="en-US" dirty="0"/>
              <a:t>Letter of inquiry </a:t>
            </a:r>
          </a:p>
          <a:p>
            <a:pPr lvl="1">
              <a:buFont typeface="Wingdings" panose="05000000000000000000" pitchFamily="2" charset="2"/>
              <a:buChar char="Ø"/>
            </a:pPr>
            <a:r>
              <a:rPr lang="en-US" dirty="0"/>
              <a:t>Letter of complaint </a:t>
            </a:r>
          </a:p>
          <a:p>
            <a:pPr lvl="1">
              <a:buFont typeface="Wingdings" panose="05000000000000000000" pitchFamily="2" charset="2"/>
              <a:buChar char="Ø"/>
            </a:pPr>
            <a:r>
              <a:rPr lang="en-US" dirty="0"/>
              <a:t>Letter of appreciation </a:t>
            </a:r>
          </a:p>
          <a:p>
            <a:pPr lvl="1">
              <a:buFont typeface="Wingdings" panose="05000000000000000000" pitchFamily="2" charset="2"/>
              <a:buChar char="Ø"/>
            </a:pPr>
            <a:r>
              <a:rPr lang="en-US" dirty="0"/>
              <a:t>Letter of recommendation </a:t>
            </a:r>
          </a:p>
          <a:p>
            <a:pPr lvl="1">
              <a:buFont typeface="Wingdings" panose="05000000000000000000" pitchFamily="2" charset="2"/>
              <a:buChar char="Ø"/>
            </a:pPr>
            <a:r>
              <a:rPr lang="en-US" dirty="0"/>
              <a:t>Letter of apology</a:t>
            </a:r>
          </a:p>
          <a:p>
            <a:endParaRPr lang="en-US" dirty="0"/>
          </a:p>
        </p:txBody>
      </p:sp>
    </p:spTree>
    <p:extLst>
      <p:ext uri="{BB962C8B-B14F-4D97-AF65-F5344CB8AC3E}">
        <p14:creationId xmlns:p14="http://schemas.microsoft.com/office/powerpoint/2010/main" val="164908768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0C7F44-4E06-7ABA-E732-C39F240C6E6B}"/>
              </a:ext>
            </a:extLst>
          </p:cNvPr>
          <p:cNvSpPr>
            <a:spLocks noGrp="1"/>
          </p:cNvSpPr>
          <p:nvPr>
            <p:ph type="title"/>
          </p:nvPr>
        </p:nvSpPr>
        <p:spPr/>
        <p:txBody>
          <a:bodyPr/>
          <a:lstStyle/>
          <a:p>
            <a:r>
              <a:rPr lang="en-US" dirty="0"/>
              <a:t>Memo</a:t>
            </a:r>
          </a:p>
        </p:txBody>
      </p:sp>
      <p:sp>
        <p:nvSpPr>
          <p:cNvPr id="3" name="Content Placeholder 2">
            <a:extLst>
              <a:ext uri="{FF2B5EF4-FFF2-40B4-BE49-F238E27FC236}">
                <a16:creationId xmlns:a16="http://schemas.microsoft.com/office/drawing/2014/main" id="{E42E85D0-1692-B913-6BE8-4E6D58E2C96D}"/>
              </a:ext>
            </a:extLst>
          </p:cNvPr>
          <p:cNvSpPr>
            <a:spLocks noGrp="1"/>
          </p:cNvSpPr>
          <p:nvPr>
            <p:ph sz="half" idx="1"/>
          </p:nvPr>
        </p:nvSpPr>
        <p:spPr>
          <a:xfrm>
            <a:off x="1562100" y="1600200"/>
            <a:ext cx="7886700" cy="5257800"/>
          </a:xfrm>
        </p:spPr>
        <p:txBody>
          <a:bodyPr/>
          <a:lstStyle/>
          <a:p>
            <a:r>
              <a:rPr lang="en-US" dirty="0"/>
              <a:t>A memo (short for memorandum) is used only for communication within the organization. It may be from one person to another or to several persons. </a:t>
            </a:r>
          </a:p>
          <a:p>
            <a:r>
              <a:rPr lang="en-US" dirty="0"/>
              <a:t>Memos have the name of the organization, the title ‘Internal Memo, Ref. No., To., From., Date, Subject, Body, Name of Sender, Designation.,</a:t>
            </a:r>
          </a:p>
          <a:p>
            <a:r>
              <a:rPr lang="en-US" dirty="0"/>
              <a:t>The purpose of a memo may be: </a:t>
            </a:r>
          </a:p>
          <a:p>
            <a:pPr lvl="1">
              <a:buFont typeface="Wingdings" panose="05000000000000000000" pitchFamily="2" charset="2"/>
              <a:buChar char="Ø"/>
            </a:pPr>
            <a:r>
              <a:rPr lang="en-US" sz="1800" dirty="0"/>
              <a:t>To ask for information </a:t>
            </a:r>
          </a:p>
          <a:p>
            <a:pPr lvl="1">
              <a:buFont typeface="Wingdings" panose="05000000000000000000" pitchFamily="2" charset="2"/>
              <a:buChar char="Ø"/>
            </a:pPr>
            <a:r>
              <a:rPr lang="en-US" sz="1800" dirty="0"/>
              <a:t>To request decision or action </a:t>
            </a:r>
          </a:p>
          <a:p>
            <a:pPr lvl="1">
              <a:buFont typeface="Wingdings" panose="05000000000000000000" pitchFamily="2" charset="2"/>
              <a:buChar char="Ø"/>
            </a:pPr>
            <a:r>
              <a:rPr lang="en-US" sz="1800" dirty="0"/>
              <a:t>To convey information about action or decision </a:t>
            </a:r>
          </a:p>
        </p:txBody>
      </p:sp>
    </p:spTree>
    <p:extLst>
      <p:ext uri="{BB962C8B-B14F-4D97-AF65-F5344CB8AC3E}">
        <p14:creationId xmlns:p14="http://schemas.microsoft.com/office/powerpoint/2010/main" val="20086511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a:extLst>
              <a:ext uri="{FF2B5EF4-FFF2-40B4-BE49-F238E27FC236}">
                <a16:creationId xmlns:a16="http://schemas.microsoft.com/office/drawing/2014/main" id="{DFED0F58-FD63-71EF-EC75-7C198D62E4F7}"/>
              </a:ext>
            </a:extLst>
          </p:cNvPr>
          <p:cNvSpPr>
            <a:spLocks noGrp="1" noChangeArrowheads="1"/>
          </p:cNvSpPr>
          <p:nvPr>
            <p:ph type="title"/>
          </p:nvPr>
        </p:nvSpPr>
        <p:spPr/>
        <p:txBody>
          <a:bodyPr/>
          <a:lstStyle/>
          <a:p>
            <a:r>
              <a:rPr lang="en-US" altLang="en-US" dirty="0"/>
              <a:t>Unit Overview</a:t>
            </a:r>
          </a:p>
        </p:txBody>
      </p:sp>
      <p:sp>
        <p:nvSpPr>
          <p:cNvPr id="13315" name="Content Placeholder 2">
            <a:extLst>
              <a:ext uri="{FF2B5EF4-FFF2-40B4-BE49-F238E27FC236}">
                <a16:creationId xmlns:a16="http://schemas.microsoft.com/office/drawing/2014/main" id="{A46F418D-E7C2-25DF-4B60-A77F30EAA781}"/>
              </a:ext>
            </a:extLst>
          </p:cNvPr>
          <p:cNvSpPr>
            <a:spLocks noGrp="1" noChangeArrowheads="1"/>
          </p:cNvSpPr>
          <p:nvPr>
            <p:ph idx="1"/>
          </p:nvPr>
        </p:nvSpPr>
        <p:spPr/>
        <p:txBody>
          <a:bodyPr/>
          <a:lstStyle/>
          <a:p>
            <a:r>
              <a:rPr lang="en-US" altLang="en-US"/>
              <a:t>Workplace Etiquette</a:t>
            </a:r>
          </a:p>
          <a:p>
            <a:r>
              <a:rPr lang="en-US" altLang="en-US"/>
              <a:t>Lead workplace discussion</a:t>
            </a:r>
          </a:p>
          <a:p>
            <a:r>
              <a:rPr lang="en-US" altLang="en-US"/>
              <a:t>Identify and communicate issues arising in the workplace</a:t>
            </a:r>
          </a:p>
          <a:p>
            <a:endParaRPr lang="en-US" altLang="en-US"/>
          </a:p>
          <a:p>
            <a:endParaRPr lang="en-US" altLang="en-US"/>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5D8184-7E1C-F1C0-5BBF-6979E22D0776}"/>
              </a:ext>
            </a:extLst>
          </p:cNvPr>
          <p:cNvSpPr>
            <a:spLocks noGrp="1"/>
          </p:cNvSpPr>
          <p:nvPr>
            <p:ph type="title"/>
          </p:nvPr>
        </p:nvSpPr>
        <p:spPr/>
        <p:txBody>
          <a:bodyPr/>
          <a:lstStyle/>
          <a:p>
            <a:r>
              <a:rPr lang="en-US" dirty="0"/>
              <a:t>Circulars </a:t>
            </a:r>
          </a:p>
        </p:txBody>
      </p:sp>
      <p:sp>
        <p:nvSpPr>
          <p:cNvPr id="3" name="Content Placeholder 2">
            <a:extLst>
              <a:ext uri="{FF2B5EF4-FFF2-40B4-BE49-F238E27FC236}">
                <a16:creationId xmlns:a16="http://schemas.microsoft.com/office/drawing/2014/main" id="{C5048C85-EC85-934B-73AE-567BE933BC0F}"/>
              </a:ext>
            </a:extLst>
          </p:cNvPr>
          <p:cNvSpPr>
            <a:spLocks noGrp="1"/>
          </p:cNvSpPr>
          <p:nvPr>
            <p:ph sz="half" idx="1"/>
          </p:nvPr>
        </p:nvSpPr>
        <p:spPr>
          <a:xfrm>
            <a:off x="1562100" y="1524000"/>
            <a:ext cx="7886700" cy="5334000"/>
          </a:xfrm>
        </p:spPr>
        <p:txBody>
          <a:bodyPr/>
          <a:lstStyle/>
          <a:p>
            <a:r>
              <a:rPr lang="en-US" dirty="0"/>
              <a:t>Circulars are used for sending instructions and information about new procedures or policies to all branches of the organization. They are addressed impersonally like a memorandum "To all Branch Managers", or "To all Accounts section staff” for information and immediate action“</a:t>
            </a:r>
          </a:p>
          <a:p>
            <a:r>
              <a:rPr lang="en-US" dirty="0"/>
              <a:t>Contents: Name and Logo of organization, Ref. No., Date., Circular No., To., Regards., Body., Signature., Name., Designation., CC., Appendices (if any)</a:t>
            </a:r>
          </a:p>
        </p:txBody>
      </p:sp>
    </p:spTree>
    <p:extLst>
      <p:ext uri="{BB962C8B-B14F-4D97-AF65-F5344CB8AC3E}">
        <p14:creationId xmlns:p14="http://schemas.microsoft.com/office/powerpoint/2010/main" val="333986794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1C6B4-AE5E-ACAD-5602-3C0D4B48F31A}"/>
              </a:ext>
            </a:extLst>
          </p:cNvPr>
          <p:cNvSpPr>
            <a:spLocks noGrp="1"/>
          </p:cNvSpPr>
          <p:nvPr>
            <p:ph type="title"/>
          </p:nvPr>
        </p:nvSpPr>
        <p:spPr/>
        <p:txBody>
          <a:bodyPr/>
          <a:lstStyle/>
          <a:p>
            <a:r>
              <a:rPr lang="en-US" dirty="0"/>
              <a:t>Public Notices </a:t>
            </a:r>
          </a:p>
        </p:txBody>
      </p:sp>
      <p:sp>
        <p:nvSpPr>
          <p:cNvPr id="3" name="Content Placeholder 2">
            <a:extLst>
              <a:ext uri="{FF2B5EF4-FFF2-40B4-BE49-F238E27FC236}">
                <a16:creationId xmlns:a16="http://schemas.microsoft.com/office/drawing/2014/main" id="{F972E631-0C53-000E-5C3C-8D4DFD6168A1}"/>
              </a:ext>
            </a:extLst>
          </p:cNvPr>
          <p:cNvSpPr>
            <a:spLocks noGrp="1"/>
          </p:cNvSpPr>
          <p:nvPr>
            <p:ph sz="half" idx="1"/>
          </p:nvPr>
        </p:nvSpPr>
        <p:spPr>
          <a:xfrm>
            <a:off x="1714500" y="1905000"/>
            <a:ext cx="7886700" cy="4953000"/>
          </a:xfrm>
        </p:spPr>
        <p:txBody>
          <a:bodyPr/>
          <a:lstStyle/>
          <a:p>
            <a:r>
              <a:rPr lang="en-US" dirty="0"/>
              <a:t>A notice is used when many people in the organization have to be given the same information. </a:t>
            </a:r>
          </a:p>
          <a:p>
            <a:r>
              <a:rPr lang="en-US" dirty="0"/>
              <a:t>It is the most common method of mass communication within an organization. A notice is short; the language is simple, and the type is large and well-spaced for easy reading. A notice is put up on the notice board. A copy may also be circulated among staff for signature. A notice is often called an office circular.</a:t>
            </a:r>
          </a:p>
        </p:txBody>
      </p:sp>
    </p:spTree>
    <p:extLst>
      <p:ext uri="{BB962C8B-B14F-4D97-AF65-F5344CB8AC3E}">
        <p14:creationId xmlns:p14="http://schemas.microsoft.com/office/powerpoint/2010/main" val="396290097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3E8312-4647-03E7-0FF3-43ECBB121781}"/>
              </a:ext>
            </a:extLst>
          </p:cNvPr>
          <p:cNvSpPr>
            <a:spLocks noGrp="1"/>
          </p:cNvSpPr>
          <p:nvPr>
            <p:ph type="title"/>
          </p:nvPr>
        </p:nvSpPr>
        <p:spPr/>
        <p:txBody>
          <a:bodyPr/>
          <a:lstStyle/>
          <a:p>
            <a:r>
              <a:rPr lang="en-US" dirty="0"/>
              <a:t>Contd. functional writing examples</a:t>
            </a:r>
          </a:p>
        </p:txBody>
      </p:sp>
      <p:sp>
        <p:nvSpPr>
          <p:cNvPr id="3" name="Content Placeholder 2">
            <a:extLst>
              <a:ext uri="{FF2B5EF4-FFF2-40B4-BE49-F238E27FC236}">
                <a16:creationId xmlns:a16="http://schemas.microsoft.com/office/drawing/2014/main" id="{3142E865-4320-53EB-A92C-DE495F572109}"/>
              </a:ext>
            </a:extLst>
          </p:cNvPr>
          <p:cNvSpPr>
            <a:spLocks noGrp="1"/>
          </p:cNvSpPr>
          <p:nvPr>
            <p:ph sz="half" idx="1"/>
          </p:nvPr>
        </p:nvSpPr>
        <p:spPr>
          <a:xfrm>
            <a:off x="1714500" y="1905000"/>
            <a:ext cx="7886700" cy="4114800"/>
          </a:xfrm>
        </p:spPr>
        <p:txBody>
          <a:bodyPr/>
          <a:lstStyle/>
          <a:p>
            <a:r>
              <a:rPr lang="en-US" dirty="0"/>
              <a:t>Electronic mail - </a:t>
            </a:r>
            <a:r>
              <a:rPr lang="en-US" b="0" i="0" dirty="0">
                <a:solidFill>
                  <a:srgbClr val="202124"/>
                </a:solidFill>
                <a:effectLst/>
              </a:rPr>
              <a:t>Electronic mail, commonly shortened to “email,” is </a:t>
            </a:r>
            <a:r>
              <a:rPr lang="en-US" b="0" i="0" dirty="0">
                <a:solidFill>
                  <a:srgbClr val="040C28"/>
                </a:solidFill>
                <a:effectLst/>
              </a:rPr>
              <a:t>a communication method that uses electronic devices to deliver messages across computer networks</a:t>
            </a:r>
            <a:r>
              <a:rPr lang="en-US" b="0" i="0" dirty="0">
                <a:solidFill>
                  <a:srgbClr val="202124"/>
                </a:solidFill>
                <a:effectLst/>
              </a:rPr>
              <a:t>. </a:t>
            </a:r>
            <a:endParaRPr lang="en-US" dirty="0"/>
          </a:p>
          <a:p>
            <a:r>
              <a:rPr lang="en-US" dirty="0"/>
              <a:t>Letter of application- Content: In the cover letter, you should include how you found out about the position, your primary reasons for being interested in the position, and how your specific qualifications (education, training, work-related experiences, and skills) meet the needs of the organization. </a:t>
            </a:r>
          </a:p>
        </p:txBody>
      </p:sp>
    </p:spTree>
    <p:extLst>
      <p:ext uri="{BB962C8B-B14F-4D97-AF65-F5344CB8AC3E}">
        <p14:creationId xmlns:p14="http://schemas.microsoft.com/office/powerpoint/2010/main" val="270269189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D57C09-7E32-C87F-782B-32F0BD961B0C}"/>
              </a:ext>
            </a:extLst>
          </p:cNvPr>
          <p:cNvSpPr>
            <a:spLocks noGrp="1"/>
          </p:cNvSpPr>
          <p:nvPr>
            <p:ph type="title"/>
          </p:nvPr>
        </p:nvSpPr>
        <p:spPr>
          <a:xfrm>
            <a:off x="1769250" y="381000"/>
            <a:ext cx="7412850" cy="838200"/>
          </a:xfrm>
        </p:spPr>
        <p:txBody>
          <a:bodyPr>
            <a:normAutofit fontScale="90000"/>
          </a:bodyPr>
          <a:lstStyle/>
          <a:p>
            <a:r>
              <a:rPr lang="en-US" dirty="0"/>
              <a:t>Curriculum Vitae/ Resume. </a:t>
            </a:r>
            <a:br>
              <a:rPr lang="en-US" dirty="0"/>
            </a:br>
            <a:endParaRPr lang="en-US" dirty="0"/>
          </a:p>
        </p:txBody>
      </p:sp>
      <p:sp>
        <p:nvSpPr>
          <p:cNvPr id="3" name="Content Placeholder 2">
            <a:extLst>
              <a:ext uri="{FF2B5EF4-FFF2-40B4-BE49-F238E27FC236}">
                <a16:creationId xmlns:a16="http://schemas.microsoft.com/office/drawing/2014/main" id="{3F09DD65-A0F2-FA47-066E-C40AA39A0FC6}"/>
              </a:ext>
            </a:extLst>
          </p:cNvPr>
          <p:cNvSpPr>
            <a:spLocks noGrp="1"/>
          </p:cNvSpPr>
          <p:nvPr>
            <p:ph sz="half" idx="1"/>
          </p:nvPr>
        </p:nvSpPr>
        <p:spPr>
          <a:xfrm>
            <a:off x="1714500" y="990600"/>
            <a:ext cx="7467600" cy="5867400"/>
          </a:xfrm>
        </p:spPr>
        <p:txBody>
          <a:bodyPr>
            <a:noAutofit/>
          </a:bodyPr>
          <a:lstStyle/>
          <a:p>
            <a:pPr marL="0" indent="0">
              <a:buNone/>
            </a:pPr>
            <a:r>
              <a:rPr lang="en-US" sz="1600" dirty="0"/>
              <a:t>A résumé is a one-page or two-page summary of your training, skills, and accomplishments.  Components are; </a:t>
            </a:r>
          </a:p>
          <a:p>
            <a:r>
              <a:rPr lang="en-US" sz="1600" b="1" dirty="0"/>
              <a:t>Personal details. </a:t>
            </a:r>
            <a:r>
              <a:rPr lang="en-US" sz="1600" dirty="0"/>
              <a:t>Provide your name, address, and telephone number(s), email, gender, age, and optionally marital status, religion, nationality. </a:t>
            </a:r>
          </a:p>
          <a:p>
            <a:r>
              <a:rPr lang="en-US" sz="1600" b="1" dirty="0"/>
              <a:t>Job/career objective</a:t>
            </a:r>
            <a:r>
              <a:rPr lang="en-US" sz="1600" dirty="0"/>
              <a:t>. Describe your goals in employment you are seeking. </a:t>
            </a:r>
          </a:p>
          <a:p>
            <a:r>
              <a:rPr lang="en-US" sz="1600" b="1" dirty="0"/>
              <a:t>Education</a:t>
            </a:r>
            <a:r>
              <a:rPr lang="en-US" sz="1600" dirty="0"/>
              <a:t>. Begin with your highest degree and continue in reverse order. </a:t>
            </a:r>
          </a:p>
          <a:p>
            <a:r>
              <a:rPr lang="en-US" sz="1600" b="1" dirty="0"/>
              <a:t>Professional training</a:t>
            </a:r>
            <a:r>
              <a:rPr lang="en-US" sz="1600" dirty="0"/>
              <a:t>. List any specialized training, courses, and so on. </a:t>
            </a:r>
          </a:p>
          <a:p>
            <a:r>
              <a:rPr lang="en-US" sz="1600" b="1" dirty="0"/>
              <a:t>Employment history</a:t>
            </a:r>
            <a:r>
              <a:rPr lang="en-US" sz="1600" dirty="0"/>
              <a:t>. List both paid and unpaid work experience, beginning with the most recent. Include employment dates, primary job responsibilities, and accomplishments and awards. </a:t>
            </a:r>
          </a:p>
          <a:p>
            <a:r>
              <a:rPr lang="en-US" sz="1600" b="1" dirty="0"/>
              <a:t>Professional affiliations. </a:t>
            </a:r>
            <a:r>
              <a:rPr lang="en-US" sz="1600" dirty="0"/>
              <a:t>List professional groups to which you belong and any offices you have held. </a:t>
            </a:r>
          </a:p>
          <a:p>
            <a:r>
              <a:rPr lang="en-US" sz="1600" b="1" dirty="0"/>
              <a:t>Special interests and skills. </a:t>
            </a:r>
            <a:r>
              <a:rPr lang="en-US" sz="1600" dirty="0"/>
              <a:t>List interests and skills that are related to the job for which you are applying. </a:t>
            </a:r>
          </a:p>
          <a:p>
            <a:r>
              <a:rPr lang="en-US" sz="1600" b="1" dirty="0"/>
              <a:t>Referees. </a:t>
            </a:r>
            <a:r>
              <a:rPr lang="en-US" sz="1600" dirty="0"/>
              <a:t>These are individuals who know your work, your abilities, and your character. </a:t>
            </a:r>
          </a:p>
        </p:txBody>
      </p:sp>
    </p:spTree>
    <p:extLst>
      <p:ext uri="{BB962C8B-B14F-4D97-AF65-F5344CB8AC3E}">
        <p14:creationId xmlns:p14="http://schemas.microsoft.com/office/powerpoint/2010/main" val="357037593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238147-E88D-C1E9-D833-AF1F278BDEA2}"/>
              </a:ext>
            </a:extLst>
          </p:cNvPr>
          <p:cNvSpPr>
            <a:spLocks noGrp="1"/>
          </p:cNvSpPr>
          <p:nvPr>
            <p:ph type="title"/>
          </p:nvPr>
        </p:nvSpPr>
        <p:spPr/>
        <p:txBody>
          <a:bodyPr/>
          <a:lstStyle/>
          <a:p>
            <a:r>
              <a:rPr lang="en-US" dirty="0"/>
              <a:t>SUMMARY WRITING </a:t>
            </a:r>
          </a:p>
        </p:txBody>
      </p:sp>
      <p:sp>
        <p:nvSpPr>
          <p:cNvPr id="3" name="Content Placeholder 2">
            <a:extLst>
              <a:ext uri="{FF2B5EF4-FFF2-40B4-BE49-F238E27FC236}">
                <a16:creationId xmlns:a16="http://schemas.microsoft.com/office/drawing/2014/main" id="{204E8314-4FEB-0551-6829-201A5F8CD0E3}"/>
              </a:ext>
            </a:extLst>
          </p:cNvPr>
          <p:cNvSpPr>
            <a:spLocks noGrp="1"/>
          </p:cNvSpPr>
          <p:nvPr>
            <p:ph sz="half" idx="1"/>
          </p:nvPr>
        </p:nvSpPr>
        <p:spPr>
          <a:xfrm>
            <a:off x="707231" y="1825625"/>
            <a:ext cx="8872538" cy="4351338"/>
          </a:xfrm>
        </p:spPr>
        <p:txBody>
          <a:bodyPr/>
          <a:lstStyle/>
          <a:p>
            <a:r>
              <a:rPr lang="en-US" dirty="0"/>
              <a:t>Summary means making a shorter version of a text which highlights the main contents of that text and which is in prose form. Importance </a:t>
            </a:r>
          </a:p>
          <a:p>
            <a:r>
              <a:rPr lang="en-US" dirty="0"/>
              <a:t>The study skill enables you to capture the key information in a spoken or written text for future reference. </a:t>
            </a:r>
          </a:p>
        </p:txBody>
      </p:sp>
    </p:spTree>
    <p:extLst>
      <p:ext uri="{BB962C8B-B14F-4D97-AF65-F5344CB8AC3E}">
        <p14:creationId xmlns:p14="http://schemas.microsoft.com/office/powerpoint/2010/main" val="176798242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17175-5B75-2A49-A398-37BF1F23205A}"/>
              </a:ext>
            </a:extLst>
          </p:cNvPr>
          <p:cNvSpPr>
            <a:spLocks noGrp="1"/>
          </p:cNvSpPr>
          <p:nvPr>
            <p:ph type="title"/>
          </p:nvPr>
        </p:nvSpPr>
        <p:spPr/>
        <p:txBody>
          <a:bodyPr/>
          <a:lstStyle/>
          <a:p>
            <a:r>
              <a:rPr lang="en-US" dirty="0"/>
              <a:t>Steps in summarization </a:t>
            </a:r>
          </a:p>
        </p:txBody>
      </p:sp>
      <p:sp>
        <p:nvSpPr>
          <p:cNvPr id="3" name="Content Placeholder 2">
            <a:extLst>
              <a:ext uri="{FF2B5EF4-FFF2-40B4-BE49-F238E27FC236}">
                <a16:creationId xmlns:a16="http://schemas.microsoft.com/office/drawing/2014/main" id="{695DBFDA-08AB-37A5-9F71-1670BFCDC896}"/>
              </a:ext>
            </a:extLst>
          </p:cNvPr>
          <p:cNvSpPr>
            <a:spLocks noGrp="1"/>
          </p:cNvSpPr>
          <p:nvPr>
            <p:ph sz="half" idx="1"/>
          </p:nvPr>
        </p:nvSpPr>
        <p:spPr>
          <a:xfrm>
            <a:off x="707231" y="1825625"/>
            <a:ext cx="8872538" cy="4351338"/>
          </a:xfrm>
        </p:spPr>
        <p:txBody>
          <a:bodyPr>
            <a:normAutofit/>
          </a:bodyPr>
          <a:lstStyle/>
          <a:p>
            <a:r>
              <a:rPr lang="en-US" dirty="0"/>
              <a:t>Extract the main points onto a working space; you will then use these points to write your first draft. </a:t>
            </a:r>
          </a:p>
          <a:p>
            <a:r>
              <a:rPr lang="en-US" dirty="0"/>
              <a:t>If the draft is longer than intended, identify the unnecessary words and expressions and reframe your sentences. There could also be unnecessary points which you need to eliminate. </a:t>
            </a:r>
          </a:p>
          <a:p>
            <a:r>
              <a:rPr lang="en-US" dirty="0"/>
              <a:t>If the draft is too short, you are likely to have left out some important material which you need to include. </a:t>
            </a:r>
          </a:p>
          <a:p>
            <a:r>
              <a:rPr lang="en-US" dirty="0"/>
              <a:t>Write the final copy making sure it is of the intended length.</a:t>
            </a:r>
          </a:p>
        </p:txBody>
      </p:sp>
    </p:spTree>
    <p:extLst>
      <p:ext uri="{BB962C8B-B14F-4D97-AF65-F5344CB8AC3E}">
        <p14:creationId xmlns:p14="http://schemas.microsoft.com/office/powerpoint/2010/main" val="20600681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8C99F-988E-C76A-4DA6-F0E9AE85E2D6}"/>
              </a:ext>
            </a:extLst>
          </p:cNvPr>
          <p:cNvSpPr>
            <a:spLocks noGrp="1"/>
          </p:cNvSpPr>
          <p:nvPr>
            <p:ph type="title"/>
          </p:nvPr>
        </p:nvSpPr>
        <p:spPr/>
        <p:txBody>
          <a:bodyPr/>
          <a:lstStyle/>
          <a:p>
            <a:r>
              <a:rPr lang="en-US" dirty="0"/>
              <a:t> REPORT WRITING SKILLS </a:t>
            </a:r>
          </a:p>
        </p:txBody>
      </p:sp>
      <p:sp>
        <p:nvSpPr>
          <p:cNvPr id="3" name="Content Placeholder 2">
            <a:extLst>
              <a:ext uri="{FF2B5EF4-FFF2-40B4-BE49-F238E27FC236}">
                <a16:creationId xmlns:a16="http://schemas.microsoft.com/office/drawing/2014/main" id="{32FCFFD6-A8E2-BA2C-8A4B-1ED62A54B40A}"/>
              </a:ext>
            </a:extLst>
          </p:cNvPr>
          <p:cNvSpPr>
            <a:spLocks noGrp="1"/>
          </p:cNvSpPr>
          <p:nvPr>
            <p:ph sz="half" idx="1"/>
          </p:nvPr>
        </p:nvSpPr>
        <p:spPr>
          <a:xfrm>
            <a:off x="707231" y="1825625"/>
            <a:ext cx="8872538" cy="4351338"/>
          </a:xfrm>
        </p:spPr>
        <p:txBody>
          <a:bodyPr>
            <a:normAutofit/>
          </a:bodyPr>
          <a:lstStyle/>
          <a:p>
            <a:r>
              <a:rPr lang="en-US" dirty="0"/>
              <a:t>A report is a logical presentation of facts and information. It provides feedback to the managers on various aspects of the organization. A report presents information needed for reviewing and evaluating progress, for planning future course of action and for taking decisions. </a:t>
            </a:r>
          </a:p>
          <a:p>
            <a:r>
              <a:rPr lang="en-US" dirty="0"/>
              <a:t>Every organization has a system of routine periodical reporting on the progress and the status of different activities. Besides, management assigns some special studies for the purpose of taking decisions.</a:t>
            </a:r>
          </a:p>
          <a:p>
            <a:r>
              <a:rPr lang="en-US" dirty="0"/>
              <a:t>Special Reports may be written by an individual or by a group of persons to whom the task has been assigned. The report is submitted to the authority that assigned it. </a:t>
            </a:r>
          </a:p>
        </p:txBody>
      </p:sp>
    </p:spTree>
    <p:extLst>
      <p:ext uri="{BB962C8B-B14F-4D97-AF65-F5344CB8AC3E}">
        <p14:creationId xmlns:p14="http://schemas.microsoft.com/office/powerpoint/2010/main" val="425981509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67F8D4-73AA-F756-01A7-EBAB8E8A1B36}"/>
              </a:ext>
            </a:extLst>
          </p:cNvPr>
          <p:cNvSpPr>
            <a:spLocks noGrp="1"/>
          </p:cNvSpPr>
          <p:nvPr>
            <p:ph type="title"/>
          </p:nvPr>
        </p:nvSpPr>
        <p:spPr/>
        <p:txBody>
          <a:bodyPr/>
          <a:lstStyle/>
          <a:p>
            <a:r>
              <a:rPr lang="en-US" dirty="0"/>
              <a:t>Role of Reports </a:t>
            </a:r>
          </a:p>
        </p:txBody>
      </p:sp>
      <p:sp>
        <p:nvSpPr>
          <p:cNvPr id="3" name="Content Placeholder 2">
            <a:extLst>
              <a:ext uri="{FF2B5EF4-FFF2-40B4-BE49-F238E27FC236}">
                <a16:creationId xmlns:a16="http://schemas.microsoft.com/office/drawing/2014/main" id="{07248593-5D56-04D2-02EB-E5B6B0B5CB8C}"/>
              </a:ext>
            </a:extLst>
          </p:cNvPr>
          <p:cNvSpPr>
            <a:spLocks noGrp="1"/>
          </p:cNvSpPr>
          <p:nvPr>
            <p:ph sz="half" idx="1"/>
          </p:nvPr>
        </p:nvSpPr>
        <p:spPr>
          <a:xfrm>
            <a:off x="707231" y="1825625"/>
            <a:ext cx="9008269" cy="4351338"/>
          </a:xfrm>
        </p:spPr>
        <p:txBody>
          <a:bodyPr/>
          <a:lstStyle/>
          <a:p>
            <a:pPr>
              <a:buFont typeface="Wingdings" panose="05000000000000000000" pitchFamily="2" charset="2"/>
              <a:buChar char="Ø"/>
            </a:pPr>
            <a:r>
              <a:rPr lang="en-US" dirty="0"/>
              <a:t>To review performance of a unit in an organisation   </a:t>
            </a:r>
          </a:p>
          <a:p>
            <a:pPr>
              <a:buFont typeface="Wingdings" panose="05000000000000000000" pitchFamily="2" charset="2"/>
              <a:buChar char="Ø"/>
            </a:pPr>
            <a:r>
              <a:rPr lang="en-US" dirty="0"/>
              <a:t>To keep a check on a continuing activity in an organisation  </a:t>
            </a:r>
          </a:p>
          <a:p>
            <a:pPr>
              <a:buFont typeface="Wingdings" panose="05000000000000000000" pitchFamily="2" charset="2"/>
              <a:buChar char="Ø"/>
            </a:pPr>
            <a:r>
              <a:rPr lang="en-US" dirty="0"/>
              <a:t>To plan for the future needs of the organisation </a:t>
            </a:r>
          </a:p>
          <a:p>
            <a:pPr>
              <a:buFont typeface="Wingdings" panose="05000000000000000000" pitchFamily="2" charset="2"/>
              <a:buChar char="Ø"/>
            </a:pPr>
            <a:r>
              <a:rPr lang="en-US" dirty="0"/>
              <a:t>To survey the market needs for products or services of an organisation  </a:t>
            </a:r>
          </a:p>
          <a:p>
            <a:pPr>
              <a:buFont typeface="Wingdings" panose="05000000000000000000" pitchFamily="2" charset="2"/>
              <a:buChar char="Ø"/>
            </a:pPr>
            <a:r>
              <a:rPr lang="en-US" dirty="0"/>
              <a:t>To submit standardized information to the management of an organisation etc. </a:t>
            </a:r>
          </a:p>
        </p:txBody>
      </p:sp>
    </p:spTree>
    <p:extLst>
      <p:ext uri="{BB962C8B-B14F-4D97-AF65-F5344CB8AC3E}">
        <p14:creationId xmlns:p14="http://schemas.microsoft.com/office/powerpoint/2010/main" val="132212648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05AC55-FD18-8163-C42D-61583161F26B}"/>
              </a:ext>
            </a:extLst>
          </p:cNvPr>
          <p:cNvSpPr>
            <a:spLocks noGrp="1"/>
          </p:cNvSpPr>
          <p:nvPr>
            <p:ph type="title"/>
          </p:nvPr>
        </p:nvSpPr>
        <p:spPr/>
        <p:txBody>
          <a:bodyPr/>
          <a:lstStyle/>
          <a:p>
            <a:r>
              <a:rPr lang="en-US" dirty="0"/>
              <a:t>Types of Reports </a:t>
            </a:r>
          </a:p>
        </p:txBody>
      </p:sp>
      <p:sp>
        <p:nvSpPr>
          <p:cNvPr id="3" name="Content Placeholder 2">
            <a:extLst>
              <a:ext uri="{FF2B5EF4-FFF2-40B4-BE49-F238E27FC236}">
                <a16:creationId xmlns:a16="http://schemas.microsoft.com/office/drawing/2014/main" id="{CFF28E94-3B99-FFEA-BBD6-A81920F53401}"/>
              </a:ext>
            </a:extLst>
          </p:cNvPr>
          <p:cNvSpPr>
            <a:spLocks noGrp="1"/>
          </p:cNvSpPr>
          <p:nvPr>
            <p:ph sz="half" idx="1"/>
          </p:nvPr>
        </p:nvSpPr>
        <p:spPr>
          <a:xfrm>
            <a:off x="707231" y="1825625"/>
            <a:ext cx="8779669" cy="4351338"/>
          </a:xfrm>
        </p:spPr>
        <p:txBody>
          <a:bodyPr/>
          <a:lstStyle/>
          <a:p>
            <a:r>
              <a:rPr lang="en-US" dirty="0"/>
              <a:t>Oral report </a:t>
            </a:r>
          </a:p>
          <a:p>
            <a:r>
              <a:rPr lang="en-US" dirty="0"/>
              <a:t>Written report </a:t>
            </a:r>
          </a:p>
          <a:p>
            <a:r>
              <a:rPr lang="en-US" dirty="0"/>
              <a:t>Management reports </a:t>
            </a:r>
          </a:p>
          <a:p>
            <a:r>
              <a:rPr lang="en-US" dirty="0"/>
              <a:t>Operation procedures </a:t>
            </a:r>
          </a:p>
          <a:p>
            <a:r>
              <a:rPr lang="en-US" dirty="0"/>
              <a:t>Production schedules </a:t>
            </a:r>
          </a:p>
          <a:p>
            <a:r>
              <a:rPr lang="en-US" dirty="0"/>
              <a:t>Maintenance, breakdown and accident reports </a:t>
            </a:r>
          </a:p>
          <a:p>
            <a:r>
              <a:rPr lang="en-US" dirty="0"/>
              <a:t>Entrepreneurship and trade reports  </a:t>
            </a:r>
          </a:p>
          <a:p>
            <a:r>
              <a:rPr lang="en-US" dirty="0"/>
              <a:t>Internal memos </a:t>
            </a:r>
          </a:p>
        </p:txBody>
      </p:sp>
    </p:spTree>
    <p:extLst>
      <p:ext uri="{BB962C8B-B14F-4D97-AF65-F5344CB8AC3E}">
        <p14:creationId xmlns:p14="http://schemas.microsoft.com/office/powerpoint/2010/main" val="102680070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AFBB36-5E9E-E1D6-09BB-53DEED31FB6F}"/>
              </a:ext>
            </a:extLst>
          </p:cNvPr>
          <p:cNvSpPr>
            <a:spLocks noGrp="1"/>
          </p:cNvSpPr>
          <p:nvPr>
            <p:ph type="title"/>
          </p:nvPr>
        </p:nvSpPr>
        <p:spPr/>
        <p:txBody>
          <a:bodyPr>
            <a:normAutofit/>
          </a:bodyPr>
          <a:lstStyle/>
          <a:p>
            <a:r>
              <a:rPr lang="en-US" dirty="0"/>
              <a:t>CONDUCTING MEETINGS AND MINUTE WRITING </a:t>
            </a:r>
          </a:p>
        </p:txBody>
      </p:sp>
      <p:sp>
        <p:nvSpPr>
          <p:cNvPr id="3" name="Content Placeholder 2">
            <a:extLst>
              <a:ext uri="{FF2B5EF4-FFF2-40B4-BE49-F238E27FC236}">
                <a16:creationId xmlns:a16="http://schemas.microsoft.com/office/drawing/2014/main" id="{B23DC82C-580D-C811-D362-DD9B78860499}"/>
              </a:ext>
            </a:extLst>
          </p:cNvPr>
          <p:cNvSpPr>
            <a:spLocks noGrp="1"/>
          </p:cNvSpPr>
          <p:nvPr>
            <p:ph sz="half" idx="1"/>
          </p:nvPr>
        </p:nvSpPr>
        <p:spPr>
          <a:xfrm>
            <a:off x="707231" y="1825625"/>
            <a:ext cx="8474869" cy="4351338"/>
          </a:xfrm>
        </p:spPr>
        <p:txBody>
          <a:bodyPr/>
          <a:lstStyle/>
          <a:p>
            <a:pPr marL="0" indent="0">
              <a:buNone/>
            </a:pPr>
            <a:r>
              <a:rPr lang="en-US" dirty="0"/>
              <a:t>Definition  </a:t>
            </a:r>
          </a:p>
          <a:p>
            <a:r>
              <a:rPr lang="en-US" dirty="0"/>
              <a:t>Meetings are formal or informal gathering of members of an organisation or office with a purpose of discussing specific issues in an organisation.</a:t>
            </a:r>
          </a:p>
        </p:txBody>
      </p:sp>
    </p:spTree>
    <p:extLst>
      <p:ext uri="{BB962C8B-B14F-4D97-AF65-F5344CB8AC3E}">
        <p14:creationId xmlns:p14="http://schemas.microsoft.com/office/powerpoint/2010/main" val="2068878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a:extLst>
              <a:ext uri="{FF2B5EF4-FFF2-40B4-BE49-F238E27FC236}">
                <a16:creationId xmlns:a16="http://schemas.microsoft.com/office/drawing/2014/main" id="{C636DC02-998E-7AFC-9974-AE847402B0EF}"/>
              </a:ext>
            </a:extLst>
          </p:cNvPr>
          <p:cNvSpPr>
            <a:spLocks noGrp="1" noChangeArrowheads="1"/>
          </p:cNvSpPr>
          <p:nvPr>
            <p:ph type="title"/>
          </p:nvPr>
        </p:nvSpPr>
        <p:spPr/>
        <p:txBody>
          <a:bodyPr/>
          <a:lstStyle/>
          <a:p>
            <a:r>
              <a:rPr lang="en-US" altLang="en-US" dirty="0"/>
              <a:t>Purpose of the unit</a:t>
            </a:r>
          </a:p>
        </p:txBody>
      </p:sp>
      <p:sp>
        <p:nvSpPr>
          <p:cNvPr id="14339" name="Content Placeholder 2">
            <a:extLst>
              <a:ext uri="{FF2B5EF4-FFF2-40B4-BE49-F238E27FC236}">
                <a16:creationId xmlns:a16="http://schemas.microsoft.com/office/drawing/2014/main" id="{B8A5A8B7-7ECC-28FE-2BAF-482C50D89FC1}"/>
              </a:ext>
            </a:extLst>
          </p:cNvPr>
          <p:cNvSpPr>
            <a:spLocks noGrp="1" noChangeArrowheads="1"/>
          </p:cNvSpPr>
          <p:nvPr>
            <p:ph idx="1"/>
          </p:nvPr>
        </p:nvSpPr>
        <p:spPr>
          <a:xfrm>
            <a:off x="571500" y="1981200"/>
            <a:ext cx="7886700" cy="4114800"/>
          </a:xfrm>
        </p:spPr>
        <p:txBody>
          <a:bodyPr/>
          <a:lstStyle/>
          <a:p>
            <a:endParaRPr lang="en-US" altLang="en-US"/>
          </a:p>
          <a:p>
            <a:r>
              <a:rPr lang="en-US" altLang="en-US" sz="2800"/>
              <a:t>To equip learners with soft skills</a:t>
            </a:r>
          </a:p>
          <a:p>
            <a:r>
              <a:rPr lang="en-US" altLang="en-US" sz="2800"/>
              <a:t>To develop the learners’ 4 language skills; i.e. reading, writing, speaking and listening</a:t>
            </a:r>
          </a:p>
          <a:p>
            <a:r>
              <a:rPr lang="en-US" altLang="en-US" sz="2800"/>
              <a:t>To apply the knowledge acquired for personal and professional development</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C239BA-3F1E-2272-8611-529311A425B4}"/>
              </a:ext>
            </a:extLst>
          </p:cNvPr>
          <p:cNvSpPr>
            <a:spLocks noGrp="1"/>
          </p:cNvSpPr>
          <p:nvPr>
            <p:ph type="title"/>
          </p:nvPr>
        </p:nvSpPr>
        <p:spPr/>
        <p:txBody>
          <a:bodyPr/>
          <a:lstStyle/>
          <a:p>
            <a:r>
              <a:rPr lang="en-US" dirty="0"/>
              <a:t>Terminologies used in meetings </a:t>
            </a:r>
          </a:p>
        </p:txBody>
      </p:sp>
      <p:sp>
        <p:nvSpPr>
          <p:cNvPr id="3" name="Content Placeholder 2">
            <a:extLst>
              <a:ext uri="{FF2B5EF4-FFF2-40B4-BE49-F238E27FC236}">
                <a16:creationId xmlns:a16="http://schemas.microsoft.com/office/drawing/2014/main" id="{6589B125-FD1A-53C5-A1F5-29118E86F579}"/>
              </a:ext>
            </a:extLst>
          </p:cNvPr>
          <p:cNvSpPr>
            <a:spLocks noGrp="1"/>
          </p:cNvSpPr>
          <p:nvPr>
            <p:ph sz="half" idx="1"/>
          </p:nvPr>
        </p:nvSpPr>
        <p:spPr>
          <a:xfrm>
            <a:off x="1333500" y="1264555"/>
            <a:ext cx="8703469" cy="5410200"/>
          </a:xfrm>
        </p:spPr>
        <p:txBody>
          <a:bodyPr>
            <a:normAutofit fontScale="85000" lnSpcReduction="20000"/>
          </a:bodyPr>
          <a:lstStyle/>
          <a:p>
            <a:endParaRPr lang="en-US" dirty="0"/>
          </a:p>
          <a:p>
            <a:pPr>
              <a:buFont typeface="Wingdings" panose="05000000000000000000" pitchFamily="2" charset="2"/>
              <a:buChar char="Ø"/>
            </a:pPr>
            <a:r>
              <a:rPr lang="en-US" b="1" dirty="0"/>
              <a:t>Agenda</a:t>
            </a:r>
            <a:r>
              <a:rPr lang="en-US" dirty="0"/>
              <a:t>: a summary of business to be transacted at the meeting and are usually sent to members in a notification of meeting. </a:t>
            </a:r>
          </a:p>
          <a:p>
            <a:pPr>
              <a:buFont typeface="Wingdings" panose="05000000000000000000" pitchFamily="2" charset="2"/>
              <a:buChar char="Ø"/>
            </a:pPr>
            <a:r>
              <a:rPr lang="en-US" b="1" dirty="0"/>
              <a:t>Quorum</a:t>
            </a:r>
            <a:r>
              <a:rPr lang="en-US" dirty="0"/>
              <a:t>: the minimum number of members stipulated in the constitution or rules of an organisation to be enough to transact business of committee or group on behalf of others. </a:t>
            </a:r>
          </a:p>
          <a:p>
            <a:pPr>
              <a:buFont typeface="Wingdings" panose="05000000000000000000" pitchFamily="2" charset="2"/>
              <a:buChar char="Ø"/>
            </a:pPr>
            <a:r>
              <a:rPr lang="en-US" b="1" dirty="0"/>
              <a:t>Quorum hitch</a:t>
            </a:r>
            <a:r>
              <a:rPr lang="en-US" dirty="0"/>
              <a:t>: A situation where there aren’t enough members to transact business as required by the group standing order. </a:t>
            </a:r>
          </a:p>
          <a:p>
            <a:pPr>
              <a:buFont typeface="Wingdings" panose="05000000000000000000" pitchFamily="2" charset="2"/>
              <a:buChar char="Ø"/>
            </a:pPr>
            <a:r>
              <a:rPr lang="en-US" b="1" dirty="0"/>
              <a:t>Standing orders</a:t>
            </a:r>
            <a:r>
              <a:rPr lang="en-US" dirty="0"/>
              <a:t>: rules or constitution guiding meeting and conduct of business in an organisation. </a:t>
            </a:r>
          </a:p>
          <a:p>
            <a:pPr>
              <a:buFont typeface="Wingdings" panose="05000000000000000000" pitchFamily="2" charset="2"/>
              <a:buChar char="Ø"/>
            </a:pPr>
            <a:r>
              <a:rPr lang="en-US" b="1" dirty="0"/>
              <a:t>In-attendance</a:t>
            </a:r>
            <a:r>
              <a:rPr lang="en-US" dirty="0"/>
              <a:t>: Non-members of the organisation or committee who are attending a particular meeting. </a:t>
            </a:r>
          </a:p>
          <a:p>
            <a:pPr>
              <a:buFont typeface="Wingdings" panose="05000000000000000000" pitchFamily="2" charset="2"/>
              <a:buChar char="Ø"/>
            </a:pPr>
            <a:r>
              <a:rPr lang="en-US" b="1" dirty="0"/>
              <a:t>Resolution</a:t>
            </a:r>
            <a:r>
              <a:rPr lang="en-US" dirty="0"/>
              <a:t>: a decision made by the group meeting after discussing an agenda. </a:t>
            </a:r>
          </a:p>
          <a:p>
            <a:pPr>
              <a:buFont typeface="Wingdings" panose="05000000000000000000" pitchFamily="2" charset="2"/>
              <a:buChar char="Ø"/>
            </a:pPr>
            <a:r>
              <a:rPr lang="en-US" b="1" dirty="0"/>
              <a:t>Adjournment</a:t>
            </a:r>
            <a:r>
              <a:rPr lang="en-US" dirty="0"/>
              <a:t>: official ending of the meeting. </a:t>
            </a:r>
          </a:p>
          <a:p>
            <a:pPr>
              <a:buFont typeface="Wingdings" panose="05000000000000000000" pitchFamily="2" charset="2"/>
              <a:buChar char="Ø"/>
            </a:pPr>
            <a:r>
              <a:rPr lang="en-US" b="1" dirty="0"/>
              <a:t>Amendment</a:t>
            </a:r>
            <a:r>
              <a:rPr lang="en-US" dirty="0"/>
              <a:t>: any changes made to the minutes of the previous meeting especially at the stage of matters arising from the previous minutes. </a:t>
            </a:r>
          </a:p>
          <a:p>
            <a:pPr>
              <a:buFont typeface="Wingdings" panose="05000000000000000000" pitchFamily="2" charset="2"/>
              <a:buChar char="Ø"/>
            </a:pPr>
            <a:r>
              <a:rPr lang="en-US" b="1" dirty="0"/>
              <a:t>Preliminaries</a:t>
            </a:r>
            <a:r>
              <a:rPr lang="en-US" dirty="0"/>
              <a:t>: Activities preceding discussion of the day’s agenda, such as the chairperson opening the meeting and communication from the chair. </a:t>
            </a:r>
          </a:p>
          <a:p>
            <a:pPr>
              <a:buFont typeface="Wingdings" panose="05000000000000000000" pitchFamily="2" charset="2"/>
              <a:buChar char="Ø"/>
            </a:pPr>
            <a:r>
              <a:rPr lang="en-US" b="1" dirty="0"/>
              <a:t>Communication from the chair</a:t>
            </a:r>
            <a:r>
              <a:rPr lang="en-US" dirty="0"/>
              <a:t>: the chairperson’s opening remarks such as welcoming members, introducing the in-attendance if any, giving any reports that there may be and setting the tone of the meeting for discussion of the day’s agenda. </a:t>
            </a:r>
          </a:p>
        </p:txBody>
      </p:sp>
    </p:spTree>
    <p:extLst>
      <p:ext uri="{BB962C8B-B14F-4D97-AF65-F5344CB8AC3E}">
        <p14:creationId xmlns:p14="http://schemas.microsoft.com/office/powerpoint/2010/main" val="318063795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CF45FF-56E7-C45E-499F-E8DAC9467594}"/>
              </a:ext>
            </a:extLst>
          </p:cNvPr>
          <p:cNvSpPr>
            <a:spLocks noGrp="1"/>
          </p:cNvSpPr>
          <p:nvPr>
            <p:ph type="title"/>
          </p:nvPr>
        </p:nvSpPr>
        <p:spPr/>
        <p:txBody>
          <a:bodyPr/>
          <a:lstStyle/>
          <a:p>
            <a:r>
              <a:rPr lang="en-US" dirty="0"/>
              <a:t>Role/Purpose of meetings </a:t>
            </a:r>
          </a:p>
        </p:txBody>
      </p:sp>
      <p:pic>
        <p:nvPicPr>
          <p:cNvPr id="5" name="Content Placeholder 4">
            <a:extLst>
              <a:ext uri="{FF2B5EF4-FFF2-40B4-BE49-F238E27FC236}">
                <a16:creationId xmlns:a16="http://schemas.microsoft.com/office/drawing/2014/main" id="{FA1F4704-65F8-5A7F-D63E-236898163667}"/>
              </a:ext>
            </a:extLst>
          </p:cNvPr>
          <p:cNvPicPr>
            <a:picLocks noGrp="1" noChangeAspect="1"/>
          </p:cNvPicPr>
          <p:nvPr>
            <p:ph sz="half" idx="1"/>
          </p:nvPr>
        </p:nvPicPr>
        <p:blipFill>
          <a:blip r:embed="rId2"/>
          <a:stretch>
            <a:fillRect/>
          </a:stretch>
        </p:blipFill>
        <p:spPr>
          <a:xfrm>
            <a:off x="1028700" y="1905000"/>
            <a:ext cx="7772399" cy="4114800"/>
          </a:xfrm>
          <a:prstGeom prst="rect">
            <a:avLst/>
          </a:prstGeom>
        </p:spPr>
      </p:pic>
    </p:spTree>
    <p:extLst>
      <p:ext uri="{BB962C8B-B14F-4D97-AF65-F5344CB8AC3E}">
        <p14:creationId xmlns:p14="http://schemas.microsoft.com/office/powerpoint/2010/main" val="62914323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le 1">
            <a:extLst>
              <a:ext uri="{FF2B5EF4-FFF2-40B4-BE49-F238E27FC236}">
                <a16:creationId xmlns:a16="http://schemas.microsoft.com/office/drawing/2014/main" id="{098A500F-2301-7381-5638-7A3B5DD92CE8}"/>
              </a:ext>
            </a:extLst>
          </p:cNvPr>
          <p:cNvSpPr>
            <a:spLocks noGrp="1" noChangeArrowheads="1"/>
          </p:cNvSpPr>
          <p:nvPr>
            <p:ph type="title"/>
          </p:nvPr>
        </p:nvSpPr>
        <p:spPr/>
        <p:txBody>
          <a:bodyPr/>
          <a:lstStyle/>
          <a:p>
            <a:r>
              <a:rPr lang="en-US" altLang="en-US" dirty="0"/>
              <a:t>Organizational Communication</a:t>
            </a:r>
          </a:p>
        </p:txBody>
      </p:sp>
      <p:sp>
        <p:nvSpPr>
          <p:cNvPr id="3" name="Text Placeholder 2">
            <a:extLst>
              <a:ext uri="{FF2B5EF4-FFF2-40B4-BE49-F238E27FC236}">
                <a16:creationId xmlns:a16="http://schemas.microsoft.com/office/drawing/2014/main" id="{2FB96DFF-728C-847C-D4D8-E6102D01EAC0}"/>
              </a:ext>
            </a:extLst>
          </p:cNvPr>
          <p:cNvSpPr>
            <a:spLocks noGrp="1"/>
          </p:cNvSpPr>
          <p:nvPr>
            <p:ph type="body" sz="half" idx="1"/>
          </p:nvPr>
        </p:nvSpPr>
        <p:spPr>
          <a:xfrm>
            <a:off x="1562100" y="1905000"/>
            <a:ext cx="4267200" cy="4114800"/>
          </a:xfrm>
        </p:spPr>
        <p:txBody>
          <a:bodyPr/>
          <a:lstStyle/>
          <a:p>
            <a:r>
              <a:rPr lang="en-US" sz="2800" dirty="0"/>
              <a:t>Refers to the communication that takes place between people who are working towards common goals within an organization.</a:t>
            </a:r>
          </a:p>
        </p:txBody>
      </p:sp>
      <p:pic>
        <p:nvPicPr>
          <p:cNvPr id="2" name="Picture 1" descr="refers to the communication that takes place between people who are working towards common goals within an organization&#10;">
            <a:extLst>
              <a:ext uri="{FF2B5EF4-FFF2-40B4-BE49-F238E27FC236}">
                <a16:creationId xmlns:a16="http://schemas.microsoft.com/office/drawing/2014/main" id="{B9DD6FCB-182C-D82E-7EFF-9FE55641811F}"/>
              </a:ext>
            </a:extLst>
          </p:cNvPr>
          <p:cNvPicPr>
            <a:picLocks noChangeAspect="1"/>
          </p:cNvPicPr>
          <p:nvPr/>
        </p:nvPicPr>
        <p:blipFill>
          <a:blip r:embed="rId2"/>
          <a:stretch>
            <a:fillRect/>
          </a:stretch>
        </p:blipFill>
        <p:spPr>
          <a:xfrm>
            <a:off x="6134100" y="1219200"/>
            <a:ext cx="3657600" cy="3997324"/>
          </a:xfrm>
          <a:prstGeom prst="rect">
            <a:avLst/>
          </a:prstGeom>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D72EE1-86BB-F32D-FBC3-20FF53462B54}"/>
              </a:ext>
            </a:extLst>
          </p:cNvPr>
          <p:cNvSpPr>
            <a:spLocks noGrp="1"/>
          </p:cNvSpPr>
          <p:nvPr>
            <p:ph type="title"/>
          </p:nvPr>
        </p:nvSpPr>
        <p:spPr>
          <a:xfrm>
            <a:off x="1562100" y="304800"/>
            <a:ext cx="7924800" cy="1524000"/>
          </a:xfrm>
        </p:spPr>
        <p:txBody>
          <a:bodyPr/>
          <a:lstStyle/>
          <a:p>
            <a:pPr>
              <a:defRPr/>
            </a:pPr>
            <a:r>
              <a:rPr lang="en-US" sz="3200" dirty="0">
                <a:highlight>
                  <a:srgbClr val="FFFFFF"/>
                </a:highlight>
              </a:rPr>
              <a:t>Why learn Organizational Communication</a:t>
            </a:r>
          </a:p>
        </p:txBody>
      </p:sp>
      <p:sp>
        <p:nvSpPr>
          <p:cNvPr id="46083" name="Text Placeholder 2">
            <a:extLst>
              <a:ext uri="{FF2B5EF4-FFF2-40B4-BE49-F238E27FC236}">
                <a16:creationId xmlns:a16="http://schemas.microsoft.com/office/drawing/2014/main" id="{C8A6BADD-E936-08C8-506A-0D9A464D7D66}"/>
              </a:ext>
            </a:extLst>
          </p:cNvPr>
          <p:cNvSpPr>
            <a:spLocks noGrp="1" noChangeArrowheads="1"/>
          </p:cNvSpPr>
          <p:nvPr>
            <p:ph type="body" sz="half" idx="1"/>
          </p:nvPr>
        </p:nvSpPr>
        <p:spPr>
          <a:xfrm>
            <a:off x="1364848" y="1676399"/>
            <a:ext cx="8286750" cy="4343401"/>
          </a:xfrm>
        </p:spPr>
        <p:txBody>
          <a:bodyPr>
            <a:normAutofit fontScale="92500" lnSpcReduction="10000"/>
          </a:bodyPr>
          <a:lstStyle/>
          <a:p>
            <a:pPr marL="0" indent="0">
              <a:buNone/>
            </a:pPr>
            <a:endParaRPr lang="en-US" altLang="en-US" sz="2000" dirty="0"/>
          </a:p>
          <a:p>
            <a:pPr marL="0" indent="0">
              <a:buNone/>
            </a:pPr>
            <a:r>
              <a:rPr lang="en-US" altLang="en-US" sz="2800" dirty="0"/>
              <a:t>At the end of this topic trainees should be able to;</a:t>
            </a:r>
          </a:p>
          <a:p>
            <a:r>
              <a:rPr lang="en-US" altLang="en-US" sz="2800" dirty="0"/>
              <a:t>Describe how information flows through an organization</a:t>
            </a:r>
          </a:p>
          <a:p>
            <a:r>
              <a:rPr lang="en-US" altLang="en-US" sz="2800" dirty="0"/>
              <a:t>Describe different types of how information flows</a:t>
            </a:r>
          </a:p>
          <a:p>
            <a:r>
              <a:rPr lang="en-US" altLang="en-US" sz="2800" dirty="0"/>
              <a:t>Define work place ethics and policies</a:t>
            </a:r>
          </a:p>
          <a:p>
            <a:r>
              <a:rPr lang="en-US" altLang="en-US" sz="2800" dirty="0"/>
              <a:t>Practice ethics when handling information</a:t>
            </a:r>
          </a:p>
          <a:p>
            <a:r>
              <a:rPr lang="en-US" altLang="en-US" sz="2800" dirty="0"/>
              <a:t>Practice professional etiquette for different types of communication in an organization</a:t>
            </a:r>
          </a:p>
          <a:p>
            <a:endParaRPr lang="en-US" altLang="en-US" sz="2000" dirty="0"/>
          </a:p>
          <a:p>
            <a:endParaRPr lang="en-US" altLang="en-US" sz="2000" dirty="0"/>
          </a:p>
          <a:p>
            <a:endParaRPr lang="en-US" altLang="en-US" dirty="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itle 1">
            <a:extLst>
              <a:ext uri="{FF2B5EF4-FFF2-40B4-BE49-F238E27FC236}">
                <a16:creationId xmlns:a16="http://schemas.microsoft.com/office/drawing/2014/main" id="{3AEE2F61-F04E-5407-F5CE-E079ED7FD204}"/>
              </a:ext>
            </a:extLst>
          </p:cNvPr>
          <p:cNvSpPr>
            <a:spLocks noGrp="1" noChangeArrowheads="1"/>
          </p:cNvSpPr>
          <p:nvPr>
            <p:ph type="title"/>
          </p:nvPr>
        </p:nvSpPr>
        <p:spPr/>
        <p:txBody>
          <a:bodyPr/>
          <a:lstStyle/>
          <a:p>
            <a:r>
              <a:rPr lang="en-US" altLang="en-US" sz="3600" dirty="0"/>
              <a:t>Organizational Flow of Information</a:t>
            </a:r>
          </a:p>
        </p:txBody>
      </p:sp>
      <p:sp>
        <p:nvSpPr>
          <p:cNvPr id="47107" name="Text Placeholder 4">
            <a:extLst>
              <a:ext uri="{FF2B5EF4-FFF2-40B4-BE49-F238E27FC236}">
                <a16:creationId xmlns:a16="http://schemas.microsoft.com/office/drawing/2014/main" id="{010F067F-C26C-4899-F7F9-AA40DE2EA911}"/>
              </a:ext>
            </a:extLst>
          </p:cNvPr>
          <p:cNvSpPr>
            <a:spLocks noGrp="1" noChangeArrowheads="1"/>
          </p:cNvSpPr>
          <p:nvPr>
            <p:ph type="body" sz="half" idx="1"/>
          </p:nvPr>
        </p:nvSpPr>
        <p:spPr>
          <a:xfrm>
            <a:off x="1714500" y="1905000"/>
            <a:ext cx="3048000" cy="4114800"/>
          </a:xfrm>
        </p:spPr>
        <p:txBody>
          <a:bodyPr/>
          <a:lstStyle/>
          <a:p>
            <a:r>
              <a:rPr lang="en-US" altLang="en-US"/>
              <a:t>Downward </a:t>
            </a:r>
          </a:p>
          <a:p>
            <a:r>
              <a:rPr lang="en-US" altLang="en-US"/>
              <a:t>Horizontal</a:t>
            </a:r>
          </a:p>
          <a:p>
            <a:r>
              <a:rPr lang="en-US" altLang="en-US"/>
              <a:t>Diagonal</a:t>
            </a:r>
          </a:p>
          <a:p>
            <a:r>
              <a:rPr lang="en-US" altLang="en-US"/>
              <a:t>Upward</a:t>
            </a:r>
          </a:p>
        </p:txBody>
      </p:sp>
      <p:pic>
        <p:nvPicPr>
          <p:cNvPr id="47108" name="Content Placeholder 7">
            <a:extLst>
              <a:ext uri="{FF2B5EF4-FFF2-40B4-BE49-F238E27FC236}">
                <a16:creationId xmlns:a16="http://schemas.microsoft.com/office/drawing/2014/main" id="{CA04B9BD-B59B-2FB6-04AF-B077188DC792}"/>
              </a:ext>
              <a:ext uri="{C183D7F6-B498-43B3-948B-1728B52AA6E4}">
                <adec:decorative xmlns:adec="http://schemas.microsoft.com/office/drawing/2017/decorative" val="1"/>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4762500" y="1905000"/>
            <a:ext cx="4838700" cy="4114800"/>
          </a:xfrm>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7CF42174-71AC-A708-7C4E-68775369C9D8}"/>
              </a:ext>
              <a:ext uri="{C183D7F6-B498-43B3-948B-1728B52AA6E4}">
                <adec:decorative xmlns:adec="http://schemas.microsoft.com/office/drawing/2017/decorative" val="1"/>
              </a:ext>
            </a:extLst>
          </p:cNvPr>
          <p:cNvGraphicFramePr/>
          <p:nvPr>
            <p:extLst>
              <p:ext uri="{D42A27DB-BD31-4B8C-83A1-F6EECF244321}">
                <p14:modId xmlns:p14="http://schemas.microsoft.com/office/powerpoint/2010/main" val="497559935"/>
              </p:ext>
            </p:extLst>
          </p:nvPr>
        </p:nvGraphicFramePr>
        <p:xfrm>
          <a:off x="1661160" y="1371600"/>
          <a:ext cx="7391400" cy="4572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8131" name="Arrow: Up 5">
            <a:extLst>
              <a:ext uri="{FF2B5EF4-FFF2-40B4-BE49-F238E27FC236}">
                <a16:creationId xmlns:a16="http://schemas.microsoft.com/office/drawing/2014/main" id="{3D970A1B-2BF5-1361-4F54-5EEC0D5641A2}"/>
              </a:ext>
              <a:ext uri="{C183D7F6-B498-43B3-948B-1728B52AA6E4}">
                <adec:decorative xmlns:adec="http://schemas.microsoft.com/office/drawing/2017/decorative" val="1"/>
              </a:ext>
            </a:extLst>
          </p:cNvPr>
          <p:cNvSpPr>
            <a:spLocks noChangeArrowheads="1"/>
          </p:cNvSpPr>
          <p:nvPr/>
        </p:nvSpPr>
        <p:spPr bwMode="auto">
          <a:xfrm>
            <a:off x="947717" y="2286000"/>
            <a:ext cx="449283" cy="3276600"/>
          </a:xfrm>
          <a:prstGeom prst="upArrow">
            <a:avLst>
              <a:gd name="adj1" fmla="val 50000"/>
              <a:gd name="adj2" fmla="val 50007"/>
            </a:avLst>
          </a:prstGeom>
          <a:solidFill>
            <a:schemeClr val="tx2"/>
          </a:solidFill>
          <a:ln w="12700" algn="ctr">
            <a:solidFill>
              <a:schemeClr val="tx1"/>
            </a:solidFill>
            <a:round/>
            <a:headEnd/>
            <a:tailEnd/>
          </a:ln>
        </p:spPr>
        <p:txBody>
          <a:bodyPr/>
          <a:lstStyle>
            <a:lvl1pPr>
              <a:spcBef>
                <a:spcPct val="20000"/>
              </a:spcBef>
              <a:buClr>
                <a:schemeClr val="tx1"/>
              </a:buClr>
              <a:buSzPct val="70000"/>
              <a:buFont typeface="Wingdings" panose="05000000000000000000" pitchFamily="2" charset="2"/>
              <a:buChar char="¢"/>
              <a:defRPr sz="3000">
                <a:solidFill>
                  <a:schemeClr val="tx2"/>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75000"/>
              <a:buFont typeface="Wingdings" panose="05000000000000000000" pitchFamily="2" charset="2"/>
              <a:buChar char="l"/>
              <a:defRPr sz="2800">
                <a:solidFill>
                  <a:schemeClr val="tx2"/>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2"/>
              </a:buClr>
              <a:buChar char="•"/>
              <a:defRPr sz="2400">
                <a:solidFill>
                  <a:schemeClr val="tx2"/>
                </a:solidFill>
                <a:latin typeface="Arial" panose="020B0604020202020204" pitchFamily="34" charset="0"/>
                <a:ea typeface="ＭＳ Ｐゴシック" panose="020B0600070205080204" pitchFamily="34" charset="-128"/>
              </a:defRPr>
            </a:lvl3pPr>
            <a:lvl4pPr marL="1600200" indent="-228600">
              <a:spcBef>
                <a:spcPct val="20000"/>
              </a:spcBef>
              <a:buClr>
                <a:schemeClr val="tx1"/>
              </a:buClr>
              <a:buChar char="•"/>
              <a:defRPr sz="2000">
                <a:solidFill>
                  <a:schemeClr val="tx2"/>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2"/>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2"/>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2"/>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2"/>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2"/>
                </a:solidFill>
                <a:latin typeface="Arial" panose="020B0604020202020204" pitchFamily="34" charset="0"/>
                <a:ea typeface="ＭＳ Ｐゴシック" panose="020B0600070205080204" pitchFamily="34" charset="-128"/>
              </a:defRPr>
            </a:lvl9pPr>
          </a:lstStyle>
          <a:p>
            <a:pPr>
              <a:spcBef>
                <a:spcPct val="0"/>
              </a:spcBef>
              <a:buClrTx/>
              <a:buSzTx/>
              <a:buFontTx/>
              <a:buNone/>
            </a:pPr>
            <a:endParaRPr lang="en-US" altLang="en-US" sz="1800">
              <a:solidFill>
                <a:schemeClr val="tx1"/>
              </a:solidFill>
            </a:endParaRPr>
          </a:p>
        </p:txBody>
      </p:sp>
      <p:sp>
        <p:nvSpPr>
          <p:cNvPr id="7" name="Arrow: Down 6" descr="DOWNWARD&#10;">
            <a:extLst>
              <a:ext uri="{FF2B5EF4-FFF2-40B4-BE49-F238E27FC236}">
                <a16:creationId xmlns:a16="http://schemas.microsoft.com/office/drawing/2014/main" id="{C8DD593F-8E27-941F-C4D1-DAED9B3E2249}"/>
              </a:ext>
            </a:extLst>
          </p:cNvPr>
          <p:cNvSpPr/>
          <p:nvPr/>
        </p:nvSpPr>
        <p:spPr bwMode="auto">
          <a:xfrm>
            <a:off x="9194800" y="2147887"/>
            <a:ext cx="457200" cy="3427413"/>
          </a:xfrm>
          <a:prstGeom prst="downArrow">
            <a:avLst/>
          </a:prstGeom>
          <a:solidFill>
            <a:schemeClr val="tx2"/>
          </a:solidFill>
          <a:ln w="12700" cap="flat" cmpd="sng" algn="ctr">
            <a:solidFill>
              <a:schemeClr val="tx1"/>
            </a:solidFill>
            <a:prstDash val="solid"/>
            <a:round/>
            <a:headEnd type="none" w="med" len="med"/>
            <a:tailEnd type="none" w="med" len="med"/>
          </a:ln>
          <a:effectLst/>
        </p:spPr>
        <p:txBody>
          <a:bodyPr/>
          <a:lstStyle/>
          <a:p>
            <a:pPr>
              <a:defRPr/>
            </a:pPr>
            <a:endParaRPr lang="en-US">
              <a:ln>
                <a:solidFill>
                  <a:sysClr val="windowText" lastClr="000000"/>
                </a:solidFill>
              </a:ln>
              <a:latin typeface="Arial" charset="0"/>
            </a:endParaRPr>
          </a:p>
        </p:txBody>
      </p:sp>
      <p:cxnSp>
        <p:nvCxnSpPr>
          <p:cNvPr id="48133" name="Straight Arrow Connector 8">
            <a:extLst>
              <a:ext uri="{FF2B5EF4-FFF2-40B4-BE49-F238E27FC236}">
                <a16:creationId xmlns:a16="http://schemas.microsoft.com/office/drawing/2014/main" id="{7C310277-88C0-011D-E019-0D25D2238AEB}"/>
              </a:ext>
              <a:ext uri="{C183D7F6-B498-43B3-948B-1728B52AA6E4}">
                <adec:decorative xmlns:adec="http://schemas.microsoft.com/office/drawing/2017/decorative" val="1"/>
              </a:ext>
            </a:extLst>
          </p:cNvPr>
          <p:cNvCxnSpPr>
            <a:cxnSpLocks noChangeShapeType="1"/>
          </p:cNvCxnSpPr>
          <p:nvPr/>
        </p:nvCxnSpPr>
        <p:spPr bwMode="auto">
          <a:xfrm>
            <a:off x="2088160" y="6096000"/>
            <a:ext cx="6858000" cy="0"/>
          </a:xfrm>
          <a:prstGeom prst="straightConnector1">
            <a:avLst/>
          </a:prstGeom>
          <a:ln w="76200" cap="flat" cmpd="sng" algn="ctr">
            <a:solidFill>
              <a:schemeClr val="accent2">
                <a:lumMod val="10000"/>
              </a:schemeClr>
            </a:solidFill>
            <a:prstDash val="solid"/>
            <a:round/>
            <a:headEnd type="arrow" w="med" len="med"/>
            <a:tailEnd type="arrow" w="med" len="med"/>
          </a:ln>
          <a:extLst>
            <a:ext uri="{909E8E84-426E-40DD-AFC4-6F175D3DCCD1}">
              <a14:hiddenFill xmlns:a14="http://schemas.microsoft.com/office/drawing/2010/main">
                <a:noFill/>
              </a14:hiddenFill>
            </a:ext>
          </a:extLst>
        </p:spPr>
        <p:style>
          <a:lnRef idx="0">
            <a:scrgbClr r="0" g="0" b="0"/>
          </a:lnRef>
          <a:fillRef idx="0">
            <a:scrgbClr r="0" g="0" b="0"/>
          </a:fillRef>
          <a:effectRef idx="0">
            <a:scrgbClr r="0" g="0" b="0"/>
          </a:effectRef>
          <a:fontRef idx="minor">
            <a:schemeClr val="tx1"/>
          </a:fontRef>
        </p:style>
      </p:cxnSp>
      <p:sp>
        <p:nvSpPr>
          <p:cNvPr id="3" name="Title 2">
            <a:extLst>
              <a:ext uri="{FF2B5EF4-FFF2-40B4-BE49-F238E27FC236}">
                <a16:creationId xmlns:a16="http://schemas.microsoft.com/office/drawing/2014/main" id="{82F347D7-EDB8-77C0-3794-A2B755184B75}"/>
              </a:ext>
            </a:extLst>
          </p:cNvPr>
          <p:cNvSpPr>
            <a:spLocks noGrp="1"/>
          </p:cNvSpPr>
          <p:nvPr>
            <p:ph type="title" idx="4294967295"/>
          </p:nvPr>
        </p:nvSpPr>
        <p:spPr>
          <a:xfrm>
            <a:off x="2247900" y="190500"/>
            <a:ext cx="8039100" cy="1527175"/>
          </a:xfrm>
        </p:spPr>
        <p:txBody>
          <a:bodyPr/>
          <a:lstStyle/>
          <a:p>
            <a:r>
              <a:rPr lang="en-US" dirty="0"/>
              <a:t>Identify the flow?</a:t>
            </a:r>
          </a:p>
        </p:txBody>
      </p:sp>
      <p:sp>
        <p:nvSpPr>
          <p:cNvPr id="4" name="Rectangle 3">
            <a:extLst>
              <a:ext uri="{FF2B5EF4-FFF2-40B4-BE49-F238E27FC236}">
                <a16:creationId xmlns:a16="http://schemas.microsoft.com/office/drawing/2014/main" id="{5F5879A5-0CDE-9A2B-0015-69B2EFAC5519}"/>
              </a:ext>
            </a:extLst>
          </p:cNvPr>
          <p:cNvSpPr/>
          <p:nvPr/>
        </p:nvSpPr>
        <p:spPr>
          <a:xfrm>
            <a:off x="395010" y="2953503"/>
            <a:ext cx="697627" cy="923330"/>
          </a:xfrm>
          <a:prstGeom prst="rect">
            <a:avLst/>
          </a:prstGeom>
          <a:noFill/>
        </p:spPr>
        <p:txBody>
          <a:bodyPr wrap="none" lIns="91440" tIns="45720" rIns="91440" bIns="45720">
            <a:spAutoFit/>
          </a:bodyPr>
          <a:lstStyle/>
          <a:p>
            <a:pPr algn="ctr"/>
            <a:r>
              <a:rPr lang="en-US" sz="54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A</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5" name="Rectangle 4">
            <a:extLst>
              <a:ext uri="{FF2B5EF4-FFF2-40B4-BE49-F238E27FC236}">
                <a16:creationId xmlns:a16="http://schemas.microsoft.com/office/drawing/2014/main" id="{69807982-8371-7C54-7F38-22B73D4F9AEF}"/>
              </a:ext>
            </a:extLst>
          </p:cNvPr>
          <p:cNvSpPr/>
          <p:nvPr/>
        </p:nvSpPr>
        <p:spPr>
          <a:xfrm>
            <a:off x="9446260" y="2938263"/>
            <a:ext cx="650240" cy="923330"/>
          </a:xfrm>
          <a:prstGeom prst="rect">
            <a:avLst/>
          </a:prstGeom>
          <a:noFill/>
        </p:spPr>
        <p:txBody>
          <a:bodyPr wrap="square" lIns="91440" tIns="45720" rIns="91440" bIns="45720">
            <a:spAutoFit/>
          </a:bodyPr>
          <a:lstStyle/>
          <a:p>
            <a:pPr algn="ctr"/>
            <a:r>
              <a:rPr lang="en-US" sz="54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B</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6" name="Rectangle 5">
            <a:extLst>
              <a:ext uri="{FF2B5EF4-FFF2-40B4-BE49-F238E27FC236}">
                <a16:creationId xmlns:a16="http://schemas.microsoft.com/office/drawing/2014/main" id="{C6BA1024-A2CB-655C-3B21-12F95AFAC35B}"/>
              </a:ext>
            </a:extLst>
          </p:cNvPr>
          <p:cNvSpPr/>
          <p:nvPr/>
        </p:nvSpPr>
        <p:spPr>
          <a:xfrm>
            <a:off x="4983200" y="5943600"/>
            <a:ext cx="747320" cy="923330"/>
          </a:xfrm>
          <a:prstGeom prst="rect">
            <a:avLst/>
          </a:prstGeom>
          <a:noFill/>
        </p:spPr>
        <p:txBody>
          <a:bodyPr wrap="none" lIns="91440" tIns="45720" rIns="91440" bIns="45720">
            <a:spAutoFit/>
          </a:bodyPr>
          <a:lstStyle/>
          <a:p>
            <a:pPr algn="ctr"/>
            <a:r>
              <a:rPr lang="en-US" sz="54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C</a:t>
            </a:r>
            <a:endParaRPr lang="en-US" sz="5400" b="0" cap="none" spc="0" dirty="0">
              <a:ln w="0"/>
              <a:solidFill>
                <a:schemeClr val="tx1"/>
              </a:solidFill>
              <a:effectLst>
                <a:outerShdw blurRad="38100" dist="19050" dir="2700000" algn="tl" rotWithShape="0">
                  <a:schemeClr val="dk1">
                    <a:alpha val="40000"/>
                  </a:schemeClr>
                </a:outerShdw>
              </a:effectLst>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itle 1">
            <a:extLst>
              <a:ext uri="{FF2B5EF4-FFF2-40B4-BE49-F238E27FC236}">
                <a16:creationId xmlns:a16="http://schemas.microsoft.com/office/drawing/2014/main" id="{220F0FDE-A9AE-CC40-ECD3-02A5EE89CA77}"/>
              </a:ext>
            </a:extLst>
          </p:cNvPr>
          <p:cNvSpPr>
            <a:spLocks noGrp="1" noChangeArrowheads="1"/>
          </p:cNvSpPr>
          <p:nvPr>
            <p:ph type="ctrTitle"/>
          </p:nvPr>
        </p:nvSpPr>
        <p:spPr>
          <a:xfrm>
            <a:off x="1714500" y="457200"/>
            <a:ext cx="7425507" cy="2262781"/>
          </a:xfrm>
        </p:spPr>
        <p:txBody>
          <a:bodyPr/>
          <a:lstStyle/>
          <a:p>
            <a:r>
              <a:rPr lang="en-US" altLang="en-US" sz="3600" dirty="0"/>
              <a:t>Types of communication</a:t>
            </a:r>
          </a:p>
        </p:txBody>
      </p:sp>
      <p:sp>
        <p:nvSpPr>
          <p:cNvPr id="49155" name="Subtitle 2">
            <a:extLst>
              <a:ext uri="{FF2B5EF4-FFF2-40B4-BE49-F238E27FC236}">
                <a16:creationId xmlns:a16="http://schemas.microsoft.com/office/drawing/2014/main" id="{65DE571E-AC07-CCC5-8B97-17D493F63DC6}"/>
              </a:ext>
            </a:extLst>
          </p:cNvPr>
          <p:cNvSpPr>
            <a:spLocks noGrp="1" noChangeArrowheads="1"/>
          </p:cNvSpPr>
          <p:nvPr>
            <p:ph type="subTitle" idx="1"/>
          </p:nvPr>
        </p:nvSpPr>
        <p:spPr>
          <a:xfrm>
            <a:off x="2476500" y="2895600"/>
            <a:ext cx="7286625" cy="1981200"/>
          </a:xfrm>
        </p:spPr>
        <p:txBody>
          <a:bodyPr/>
          <a:lstStyle/>
          <a:p>
            <a:pPr marL="514350" indent="-514350">
              <a:buFont typeface="Wingdings" pitchFamily="2" charset="2"/>
              <a:buAutoNum type="arabicPeriod"/>
            </a:pPr>
            <a:r>
              <a:rPr lang="en-US" altLang="en-US" dirty="0"/>
              <a:t>Formal</a:t>
            </a:r>
          </a:p>
          <a:p>
            <a:pPr marL="514350" indent="-514350">
              <a:buFont typeface="Wingdings" pitchFamily="2" charset="2"/>
              <a:buAutoNum type="arabicPeriod"/>
            </a:pPr>
            <a:r>
              <a:rPr lang="en-US" altLang="en-US" dirty="0"/>
              <a:t>Informal</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78" name="Picture 4">
            <a:extLst>
              <a:ext uri="{FF2B5EF4-FFF2-40B4-BE49-F238E27FC236}">
                <a16:creationId xmlns:a16="http://schemas.microsoft.com/office/drawing/2014/main" id="{EC751C5E-1167-E722-04D4-E4E600879874}"/>
              </a:ext>
              <a:ext uri="{C183D7F6-B498-43B3-948B-1728B52AA6E4}">
                <adec:decorative xmlns:adec="http://schemas.microsoft.com/office/drawing/2017/decorative" val="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4500" y="1905000"/>
            <a:ext cx="8153400" cy="45307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a:extLst>
              <a:ext uri="{FF2B5EF4-FFF2-40B4-BE49-F238E27FC236}">
                <a16:creationId xmlns:a16="http://schemas.microsoft.com/office/drawing/2014/main" id="{4D49520F-F581-CA79-4E90-766C9BEA1F7F}"/>
              </a:ext>
            </a:extLst>
          </p:cNvPr>
          <p:cNvSpPr>
            <a:spLocks noGrp="1"/>
          </p:cNvSpPr>
          <p:nvPr>
            <p:ph type="title" idx="4294967295"/>
          </p:nvPr>
        </p:nvSpPr>
        <p:spPr>
          <a:xfrm>
            <a:off x="2247900" y="190500"/>
            <a:ext cx="8039100" cy="1527175"/>
          </a:xfrm>
        </p:spPr>
        <p:txBody>
          <a:bodyPr/>
          <a:lstStyle/>
          <a:p>
            <a:r>
              <a:rPr lang="en-US" sz="4000" dirty="0"/>
              <a:t>Differentiate between Formal &amp; Informal Communication</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02" name="Picture 1">
            <a:extLst>
              <a:ext uri="{FF2B5EF4-FFF2-40B4-BE49-F238E27FC236}">
                <a16:creationId xmlns:a16="http://schemas.microsoft.com/office/drawing/2014/main" id="{07B364B3-2E75-2152-D595-DC5D0E4803CF}"/>
              </a:ext>
              <a:ext uri="{C183D7F6-B498-43B3-948B-1728B52AA6E4}">
                <adec:decorative xmlns:adec="http://schemas.microsoft.com/office/drawing/2017/decorative" val="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0700" y="1748024"/>
            <a:ext cx="8039100" cy="47429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a:extLst>
              <a:ext uri="{FF2B5EF4-FFF2-40B4-BE49-F238E27FC236}">
                <a16:creationId xmlns:a16="http://schemas.microsoft.com/office/drawing/2014/main" id="{A68F3775-1FD6-21F4-1A9A-B7137B7ED8CF}"/>
              </a:ext>
            </a:extLst>
          </p:cNvPr>
          <p:cNvSpPr>
            <a:spLocks noGrp="1"/>
          </p:cNvSpPr>
          <p:nvPr>
            <p:ph type="title" idx="4294967295"/>
          </p:nvPr>
        </p:nvSpPr>
        <p:spPr>
          <a:xfrm>
            <a:off x="2247900" y="190500"/>
            <a:ext cx="8039100" cy="1527175"/>
          </a:xfrm>
        </p:spPr>
        <p:txBody>
          <a:bodyPr/>
          <a:lstStyle/>
          <a:p>
            <a:r>
              <a:rPr lang="en-US" dirty="0"/>
              <a:t>Formal vs. Informal</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6" name="Picture 1">
            <a:extLst>
              <a:ext uri="{FF2B5EF4-FFF2-40B4-BE49-F238E27FC236}">
                <a16:creationId xmlns:a16="http://schemas.microsoft.com/office/drawing/2014/main" id="{8E2E8922-C16F-C939-119E-82D2D17F9921}"/>
              </a:ext>
              <a:ext uri="{C183D7F6-B498-43B3-948B-1728B52AA6E4}">
                <adec:decorative xmlns:adec="http://schemas.microsoft.com/office/drawing/2017/decorative" val="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62100" y="1717674"/>
            <a:ext cx="8039100" cy="4759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a:extLst>
              <a:ext uri="{FF2B5EF4-FFF2-40B4-BE49-F238E27FC236}">
                <a16:creationId xmlns:a16="http://schemas.microsoft.com/office/drawing/2014/main" id="{3AC50D22-E770-4B88-748B-025D5C1484E4}"/>
              </a:ext>
            </a:extLst>
          </p:cNvPr>
          <p:cNvSpPr>
            <a:spLocks noGrp="1"/>
          </p:cNvSpPr>
          <p:nvPr>
            <p:ph type="title" idx="4294967295"/>
          </p:nvPr>
        </p:nvSpPr>
        <p:spPr>
          <a:xfrm>
            <a:off x="2247900" y="190500"/>
            <a:ext cx="8039100" cy="1527175"/>
          </a:xfrm>
        </p:spPr>
        <p:txBody>
          <a:bodyPr/>
          <a:lstStyle/>
          <a:p>
            <a:r>
              <a:rPr lang="en-US" dirty="0"/>
              <a:t>Last but not least</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3512C-A03A-1A79-EE6B-77781896C8DE}"/>
              </a:ext>
            </a:extLst>
          </p:cNvPr>
          <p:cNvSpPr>
            <a:spLocks noGrp="1"/>
          </p:cNvSpPr>
          <p:nvPr>
            <p:ph type="title"/>
          </p:nvPr>
        </p:nvSpPr>
        <p:spPr/>
        <p:txBody>
          <a:bodyPr>
            <a:normAutofit fontScale="90000"/>
          </a:bodyPr>
          <a:lstStyle/>
          <a:p>
            <a:br>
              <a:rPr lang="en-US" dirty="0"/>
            </a:br>
            <a:r>
              <a:rPr lang="en-US" dirty="0"/>
              <a:t>Summary of Learning Outcomes </a:t>
            </a:r>
            <a:br>
              <a:rPr lang="en-US" dirty="0"/>
            </a:br>
            <a:endParaRPr lang="en-US" dirty="0"/>
          </a:p>
        </p:txBody>
      </p:sp>
      <p:sp>
        <p:nvSpPr>
          <p:cNvPr id="3" name="Content Placeholder 2">
            <a:extLst>
              <a:ext uri="{FF2B5EF4-FFF2-40B4-BE49-F238E27FC236}">
                <a16:creationId xmlns:a16="http://schemas.microsoft.com/office/drawing/2014/main" id="{C00955A2-2BC3-D83F-FECB-6C95109000F2}"/>
              </a:ext>
            </a:extLst>
          </p:cNvPr>
          <p:cNvSpPr>
            <a:spLocks noGrp="1"/>
          </p:cNvSpPr>
          <p:nvPr>
            <p:ph idx="1"/>
          </p:nvPr>
        </p:nvSpPr>
        <p:spPr>
          <a:xfrm>
            <a:off x="1485900" y="2514600"/>
            <a:ext cx="8115300" cy="3505200"/>
          </a:xfrm>
        </p:spPr>
        <p:txBody>
          <a:bodyPr/>
          <a:lstStyle/>
          <a:p>
            <a:pPr marL="0" indent="0">
              <a:buNone/>
            </a:pPr>
            <a:r>
              <a:rPr lang="en-US" dirty="0"/>
              <a:t>1. Obtain and convey workplace information </a:t>
            </a:r>
          </a:p>
          <a:p>
            <a:pPr marL="0" indent="0">
              <a:buNone/>
            </a:pPr>
            <a:r>
              <a:rPr lang="en-US" dirty="0"/>
              <a:t>2. Complete relevant work-related documents </a:t>
            </a:r>
          </a:p>
          <a:p>
            <a:pPr marL="0" indent="0">
              <a:buNone/>
            </a:pPr>
            <a:r>
              <a:rPr lang="en-US" dirty="0"/>
              <a:t>3. Communicate information about workplace processes </a:t>
            </a:r>
          </a:p>
          <a:p>
            <a:pPr marL="0" indent="0">
              <a:buNone/>
            </a:pPr>
            <a:r>
              <a:rPr lang="en-US" dirty="0"/>
              <a:t>4. Lead workplace discussion </a:t>
            </a:r>
          </a:p>
          <a:p>
            <a:pPr marL="0" indent="0">
              <a:buNone/>
            </a:pPr>
            <a:r>
              <a:rPr lang="en-US" dirty="0"/>
              <a:t>5. Identify and communicate issues arising in the workplace</a:t>
            </a:r>
          </a:p>
        </p:txBody>
      </p:sp>
    </p:spTree>
    <p:extLst>
      <p:ext uri="{BB962C8B-B14F-4D97-AF65-F5344CB8AC3E}">
        <p14:creationId xmlns:p14="http://schemas.microsoft.com/office/powerpoint/2010/main" val="390028580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itle 1">
            <a:extLst>
              <a:ext uri="{FF2B5EF4-FFF2-40B4-BE49-F238E27FC236}">
                <a16:creationId xmlns:a16="http://schemas.microsoft.com/office/drawing/2014/main" id="{D003CC8A-74C0-3B65-6770-47CAAA3E0F5D}"/>
              </a:ext>
            </a:extLst>
          </p:cNvPr>
          <p:cNvSpPr>
            <a:spLocks noGrp="1" noChangeArrowheads="1"/>
          </p:cNvSpPr>
          <p:nvPr>
            <p:ph type="title"/>
          </p:nvPr>
        </p:nvSpPr>
        <p:spPr>
          <a:xfrm>
            <a:off x="1562100" y="273050"/>
            <a:ext cx="6248400" cy="1162050"/>
          </a:xfrm>
        </p:spPr>
        <p:txBody>
          <a:bodyPr>
            <a:normAutofit fontScale="90000"/>
          </a:bodyPr>
          <a:lstStyle/>
          <a:p>
            <a:r>
              <a:rPr lang="en-US" altLang="en-US" sz="4000" dirty="0"/>
              <a:t>Informal Communication Networks</a:t>
            </a:r>
          </a:p>
        </p:txBody>
      </p:sp>
      <p:pic>
        <p:nvPicPr>
          <p:cNvPr id="53251" name="Content Placeholder 4">
            <a:extLst>
              <a:ext uri="{FF2B5EF4-FFF2-40B4-BE49-F238E27FC236}">
                <a16:creationId xmlns:a16="http://schemas.microsoft.com/office/drawing/2014/main" id="{461E4CFB-CE0A-6D8B-EB4C-F58472C74E5B}"/>
              </a:ext>
              <a:ext uri="{C183D7F6-B498-43B3-948B-1728B52AA6E4}">
                <adec:decorative xmlns:adec="http://schemas.microsoft.com/office/drawing/2017/decorative" val="1"/>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a:xfrm>
            <a:off x="5337175" y="1256078"/>
            <a:ext cx="4264025" cy="3794981"/>
          </a:xfrm>
        </p:spPr>
      </p:pic>
      <p:sp>
        <p:nvSpPr>
          <p:cNvPr id="53252" name="Text Placeholder 3">
            <a:extLst>
              <a:ext uri="{FF2B5EF4-FFF2-40B4-BE49-F238E27FC236}">
                <a16:creationId xmlns:a16="http://schemas.microsoft.com/office/drawing/2014/main" id="{20176DD7-577C-5949-5502-D2E54933898E}"/>
              </a:ext>
            </a:extLst>
          </p:cNvPr>
          <p:cNvSpPr>
            <a:spLocks noGrp="1" noChangeArrowheads="1"/>
          </p:cNvSpPr>
          <p:nvPr>
            <p:ph type="body" sz="half" idx="2"/>
          </p:nvPr>
        </p:nvSpPr>
        <p:spPr>
          <a:xfrm>
            <a:off x="1562100" y="1981200"/>
            <a:ext cx="3429000" cy="4191000"/>
          </a:xfrm>
        </p:spPr>
        <p:txBody>
          <a:bodyPr/>
          <a:lstStyle/>
          <a:p>
            <a:pPr marL="342900" indent="-342900">
              <a:buFont typeface="Wingdings" panose="05000000000000000000" pitchFamily="2" charset="2"/>
              <a:buChar char="§"/>
            </a:pPr>
            <a:r>
              <a:rPr lang="en-US" altLang="en-US" sz="2400" dirty="0"/>
              <a:t>Straight chain</a:t>
            </a:r>
          </a:p>
          <a:p>
            <a:pPr marL="342900" indent="-342900">
              <a:buFont typeface="Wingdings" panose="05000000000000000000" pitchFamily="2" charset="2"/>
              <a:buChar char="§"/>
            </a:pPr>
            <a:r>
              <a:rPr lang="en-US" altLang="en-US" sz="2400" dirty="0"/>
              <a:t>Gossip</a:t>
            </a:r>
          </a:p>
          <a:p>
            <a:pPr marL="342900" indent="-342900">
              <a:buFont typeface="Wingdings" panose="05000000000000000000" pitchFamily="2" charset="2"/>
              <a:buChar char="§"/>
            </a:pPr>
            <a:r>
              <a:rPr lang="en-US" altLang="en-US" sz="2400" dirty="0"/>
              <a:t>Probability</a:t>
            </a:r>
          </a:p>
          <a:p>
            <a:pPr marL="342900" indent="-342900">
              <a:buFont typeface="Wingdings" panose="05000000000000000000" pitchFamily="2" charset="2"/>
              <a:buChar char="§"/>
            </a:pPr>
            <a:r>
              <a:rPr lang="en-US" altLang="en-US" sz="2400" dirty="0"/>
              <a:t>Cluster</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itle 4">
            <a:extLst>
              <a:ext uri="{FF2B5EF4-FFF2-40B4-BE49-F238E27FC236}">
                <a16:creationId xmlns:a16="http://schemas.microsoft.com/office/drawing/2014/main" id="{27F4EFFE-27A3-3E4A-54F7-6183D569A7CE}"/>
              </a:ext>
            </a:extLst>
          </p:cNvPr>
          <p:cNvSpPr>
            <a:spLocks noGrp="1" noChangeArrowheads="1"/>
          </p:cNvSpPr>
          <p:nvPr>
            <p:ph type="title"/>
          </p:nvPr>
        </p:nvSpPr>
        <p:spPr>
          <a:xfrm>
            <a:off x="1584960" y="685800"/>
            <a:ext cx="7886700" cy="1527175"/>
          </a:xfrm>
        </p:spPr>
        <p:txBody>
          <a:bodyPr>
            <a:normAutofit fontScale="90000"/>
          </a:bodyPr>
          <a:lstStyle/>
          <a:p>
            <a:r>
              <a:rPr lang="en-US" altLang="en-US" dirty="0"/>
              <a:t>Advantages and Disadvantages of Formal and Informal Communication</a:t>
            </a:r>
          </a:p>
        </p:txBody>
      </p:sp>
      <p:sp>
        <p:nvSpPr>
          <p:cNvPr id="54275" name="Text Placeholder 5">
            <a:extLst>
              <a:ext uri="{FF2B5EF4-FFF2-40B4-BE49-F238E27FC236}">
                <a16:creationId xmlns:a16="http://schemas.microsoft.com/office/drawing/2014/main" id="{4B5BBA6B-4C12-39BD-4936-A9B5EC23F427}"/>
              </a:ext>
            </a:extLst>
          </p:cNvPr>
          <p:cNvSpPr>
            <a:spLocks noGrp="1" noChangeArrowheads="1"/>
          </p:cNvSpPr>
          <p:nvPr>
            <p:ph type="body" sz="half" idx="1"/>
          </p:nvPr>
        </p:nvSpPr>
        <p:spPr>
          <a:xfrm>
            <a:off x="1562100" y="1905000"/>
            <a:ext cx="8724900" cy="990600"/>
          </a:xfrm>
        </p:spPr>
        <p:txBody>
          <a:bodyPr>
            <a:normAutofit lnSpcReduction="10000"/>
          </a:bodyPr>
          <a:lstStyle/>
          <a:p>
            <a:pPr marL="0" indent="0">
              <a:buNone/>
            </a:pPr>
            <a:endParaRPr lang="en-US" altLang="en-US" sz="2400" b="1" dirty="0"/>
          </a:p>
          <a:p>
            <a:pPr marL="0" indent="0">
              <a:buNone/>
            </a:pPr>
            <a:r>
              <a:rPr lang="en-US" altLang="en-US" sz="2800" b="1" dirty="0"/>
              <a:t>Activity- </a:t>
            </a:r>
            <a:r>
              <a:rPr lang="en-US" altLang="en-US" sz="2800" dirty="0"/>
              <a:t>Groupwork</a:t>
            </a:r>
          </a:p>
        </p:txBody>
      </p:sp>
      <p:pic>
        <p:nvPicPr>
          <p:cNvPr id="2" name="Picture 1">
            <a:extLst>
              <a:ext uri="{FF2B5EF4-FFF2-40B4-BE49-F238E27FC236}">
                <a16:creationId xmlns:a16="http://schemas.microsoft.com/office/drawing/2014/main" id="{CA6A2661-B2D9-C2CD-C545-6170F8D1933C}"/>
              </a:ext>
            </a:extLst>
          </p:cNvPr>
          <p:cNvPicPr>
            <a:picLocks noChangeAspect="1"/>
          </p:cNvPicPr>
          <p:nvPr/>
        </p:nvPicPr>
        <p:blipFill>
          <a:blip r:embed="rId3"/>
          <a:stretch>
            <a:fillRect/>
          </a:stretch>
        </p:blipFill>
        <p:spPr>
          <a:xfrm>
            <a:off x="1790700" y="3032760"/>
            <a:ext cx="6172200" cy="3291840"/>
          </a:xfrm>
          <a:prstGeom prst="rect">
            <a:avLst/>
          </a:prstGeom>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Title 6">
            <a:extLst>
              <a:ext uri="{FF2B5EF4-FFF2-40B4-BE49-F238E27FC236}">
                <a16:creationId xmlns:a16="http://schemas.microsoft.com/office/drawing/2014/main" id="{87A9D9AC-A557-4CED-E700-51CBF2B9107E}"/>
              </a:ext>
            </a:extLst>
          </p:cNvPr>
          <p:cNvSpPr>
            <a:spLocks noGrp="1" noChangeArrowheads="1"/>
          </p:cNvSpPr>
          <p:nvPr>
            <p:ph type="title"/>
          </p:nvPr>
        </p:nvSpPr>
        <p:spPr/>
        <p:txBody>
          <a:bodyPr/>
          <a:lstStyle/>
          <a:p>
            <a:r>
              <a:rPr lang="en-US" altLang="en-US" dirty="0"/>
              <a:t>Sources of Organizational Information</a:t>
            </a:r>
          </a:p>
        </p:txBody>
      </p:sp>
      <p:sp>
        <p:nvSpPr>
          <p:cNvPr id="55299" name="Text Placeholder 7">
            <a:extLst>
              <a:ext uri="{FF2B5EF4-FFF2-40B4-BE49-F238E27FC236}">
                <a16:creationId xmlns:a16="http://schemas.microsoft.com/office/drawing/2014/main" id="{63B0D527-F8E1-4023-AD52-633E10781679}"/>
              </a:ext>
            </a:extLst>
          </p:cNvPr>
          <p:cNvSpPr>
            <a:spLocks noGrp="1" noChangeArrowheads="1"/>
          </p:cNvSpPr>
          <p:nvPr>
            <p:ph type="body" sz="half" idx="1"/>
          </p:nvPr>
        </p:nvSpPr>
        <p:spPr>
          <a:xfrm>
            <a:off x="1714500" y="1905000"/>
            <a:ext cx="6858000" cy="4114800"/>
          </a:xfrm>
        </p:spPr>
        <p:txBody>
          <a:bodyPr/>
          <a:lstStyle/>
          <a:p>
            <a:pPr algn="l"/>
            <a:r>
              <a:rPr lang="en-US" b="0" i="0" dirty="0">
                <a:solidFill>
                  <a:srgbClr val="000000"/>
                </a:solidFill>
                <a:effectLst/>
                <a:latin typeface="ff1"/>
              </a:rPr>
              <a:t>Internal sources</a:t>
            </a:r>
            <a:r>
              <a:rPr lang="en-US" b="0" i="0" dirty="0">
                <a:solidFill>
                  <a:srgbClr val="000000"/>
                </a:solidFill>
                <a:effectLst/>
                <a:latin typeface="ff2"/>
              </a:rPr>
              <a:t> of information are sources that are got within the organisation and tell how the organisation operates as a unit. They include </a:t>
            </a:r>
            <a:r>
              <a:rPr lang="en-US" b="0" i="0" dirty="0">
                <a:solidFill>
                  <a:srgbClr val="000000"/>
                </a:solidFill>
                <a:effectLst/>
                <a:latin typeface="ff1"/>
              </a:rPr>
              <a:t>staff</a:t>
            </a:r>
            <a:r>
              <a:rPr lang="en-US" b="0" i="0" dirty="0">
                <a:solidFill>
                  <a:srgbClr val="000000"/>
                </a:solidFill>
                <a:effectLst/>
                <a:latin typeface="ff2"/>
              </a:rPr>
              <a:t> </a:t>
            </a:r>
            <a:r>
              <a:rPr lang="en-US" b="0" i="0" dirty="0">
                <a:solidFill>
                  <a:srgbClr val="000000"/>
                </a:solidFill>
                <a:effectLst/>
                <a:latin typeface="ff1"/>
              </a:rPr>
              <a:t>records</a:t>
            </a:r>
            <a:r>
              <a:rPr lang="en-US" b="0" i="0" dirty="0">
                <a:solidFill>
                  <a:srgbClr val="000000"/>
                </a:solidFill>
                <a:effectLst/>
                <a:latin typeface="ff2"/>
              </a:rPr>
              <a:t>, </a:t>
            </a:r>
            <a:r>
              <a:rPr lang="en-US" b="0" i="0" dirty="0">
                <a:solidFill>
                  <a:srgbClr val="000000"/>
                </a:solidFill>
                <a:effectLst/>
                <a:latin typeface="ff1"/>
              </a:rPr>
              <a:t>minutes</a:t>
            </a:r>
            <a:r>
              <a:rPr lang="en-US" b="0" i="0" dirty="0">
                <a:solidFill>
                  <a:srgbClr val="000000"/>
                </a:solidFill>
                <a:effectLst/>
                <a:latin typeface="ff2"/>
              </a:rPr>
              <a:t> </a:t>
            </a:r>
            <a:r>
              <a:rPr lang="en-US" b="0" i="0" dirty="0">
                <a:solidFill>
                  <a:srgbClr val="000000"/>
                </a:solidFill>
                <a:effectLst/>
                <a:latin typeface="ff1"/>
              </a:rPr>
              <a:t>of</a:t>
            </a:r>
            <a:r>
              <a:rPr lang="en-US" b="0" i="0" dirty="0">
                <a:solidFill>
                  <a:srgbClr val="000000"/>
                </a:solidFill>
                <a:effectLst/>
                <a:latin typeface="ff2"/>
              </a:rPr>
              <a:t> </a:t>
            </a:r>
            <a:r>
              <a:rPr lang="en-US" b="0" i="0" dirty="0">
                <a:solidFill>
                  <a:srgbClr val="000000"/>
                </a:solidFill>
                <a:effectLst/>
                <a:latin typeface="ff1"/>
              </a:rPr>
              <a:t>meetings</a:t>
            </a:r>
            <a:r>
              <a:rPr lang="en-US" b="0" i="0" dirty="0">
                <a:solidFill>
                  <a:srgbClr val="000000"/>
                </a:solidFill>
                <a:effectLst/>
                <a:latin typeface="ff2"/>
              </a:rPr>
              <a:t>, </a:t>
            </a:r>
            <a:r>
              <a:rPr lang="en-US" b="0" i="0" dirty="0">
                <a:solidFill>
                  <a:srgbClr val="000000"/>
                </a:solidFill>
                <a:effectLst/>
                <a:latin typeface="ff1"/>
              </a:rPr>
              <a:t>financial</a:t>
            </a:r>
            <a:r>
              <a:rPr lang="en-US" b="0" i="0" dirty="0">
                <a:solidFill>
                  <a:srgbClr val="000000"/>
                </a:solidFill>
                <a:effectLst/>
                <a:latin typeface="ff2"/>
              </a:rPr>
              <a:t> </a:t>
            </a:r>
            <a:r>
              <a:rPr lang="en-US" b="0" i="0" dirty="0">
                <a:solidFill>
                  <a:srgbClr val="000000"/>
                </a:solidFill>
                <a:effectLst/>
                <a:latin typeface="ff1"/>
              </a:rPr>
              <a:t>records</a:t>
            </a:r>
            <a:r>
              <a:rPr lang="en-US" b="0" i="0" dirty="0">
                <a:solidFill>
                  <a:srgbClr val="000000"/>
                </a:solidFill>
                <a:effectLst/>
                <a:latin typeface="ff2"/>
              </a:rPr>
              <a:t> and </a:t>
            </a:r>
            <a:r>
              <a:rPr lang="en-US" b="0" i="0" dirty="0">
                <a:solidFill>
                  <a:srgbClr val="000000"/>
                </a:solidFill>
                <a:effectLst/>
                <a:latin typeface="ff1"/>
              </a:rPr>
              <a:t>sale records. </a:t>
            </a:r>
            <a:r>
              <a:rPr lang="en-US" b="0" i="0" dirty="0">
                <a:solidFill>
                  <a:srgbClr val="000000"/>
                </a:solidFill>
                <a:effectLst/>
                <a:latin typeface="ff2"/>
              </a:rPr>
              <a:t>These forms of information are got within the organisation</a:t>
            </a:r>
          </a:p>
          <a:p>
            <a:pPr algn="l"/>
            <a:r>
              <a:rPr lang="en-US" b="0" i="0" dirty="0">
                <a:solidFill>
                  <a:srgbClr val="000000"/>
                </a:solidFill>
                <a:effectLst/>
                <a:latin typeface="ff1"/>
              </a:rPr>
              <a:t>External sources </a:t>
            </a:r>
            <a:r>
              <a:rPr lang="en-US" b="0" i="0" dirty="0">
                <a:solidFill>
                  <a:srgbClr val="000000"/>
                </a:solidFill>
                <a:effectLst/>
                <a:latin typeface="ff2"/>
              </a:rPr>
              <a:t>of information in an organisation refers to the sources of information got outside the company ,they reflect how the organisation relates to the outside world. They include </a:t>
            </a:r>
            <a:r>
              <a:rPr lang="en-US" b="0" i="0" dirty="0">
                <a:solidFill>
                  <a:srgbClr val="000000"/>
                </a:solidFill>
                <a:effectLst/>
                <a:latin typeface="ff1"/>
              </a:rPr>
              <a:t>customers</a:t>
            </a:r>
            <a:r>
              <a:rPr lang="en-US" b="0" i="0" dirty="0">
                <a:solidFill>
                  <a:srgbClr val="000000"/>
                </a:solidFill>
                <a:effectLst/>
                <a:latin typeface="ff2"/>
              </a:rPr>
              <a:t>, </a:t>
            </a:r>
            <a:r>
              <a:rPr lang="en-US" b="0" i="0" dirty="0">
                <a:solidFill>
                  <a:srgbClr val="000000"/>
                </a:solidFill>
                <a:effectLst/>
                <a:latin typeface="ff1"/>
              </a:rPr>
              <a:t>distributors</a:t>
            </a:r>
            <a:r>
              <a:rPr lang="en-US" b="0" i="0" dirty="0">
                <a:solidFill>
                  <a:srgbClr val="000000"/>
                </a:solidFill>
                <a:effectLst/>
                <a:latin typeface="ff2"/>
              </a:rPr>
              <a:t>, </a:t>
            </a:r>
            <a:r>
              <a:rPr lang="en-US" b="0" i="0" dirty="0">
                <a:solidFill>
                  <a:srgbClr val="000000"/>
                </a:solidFill>
                <a:effectLst/>
                <a:latin typeface="ff1"/>
              </a:rPr>
              <a:t>suppliers</a:t>
            </a:r>
            <a:r>
              <a:rPr lang="en-US" b="0" i="0" dirty="0">
                <a:solidFill>
                  <a:srgbClr val="000000"/>
                </a:solidFill>
                <a:effectLst/>
                <a:latin typeface="ff2"/>
              </a:rPr>
              <a:t> and </a:t>
            </a:r>
            <a:r>
              <a:rPr lang="en-US" b="0" i="0" dirty="0">
                <a:solidFill>
                  <a:srgbClr val="000000"/>
                </a:solidFill>
                <a:effectLst/>
                <a:latin typeface="ff1"/>
              </a:rPr>
              <a:t>exchange rate articles. </a:t>
            </a:r>
          </a:p>
          <a:p>
            <a:pPr algn="l"/>
            <a:endParaRPr lang="en-US" b="0" i="0" dirty="0">
              <a:solidFill>
                <a:srgbClr val="000000"/>
              </a:solidFill>
              <a:effectLst/>
              <a:latin typeface="ff1"/>
            </a:endParaRPr>
          </a:p>
          <a:p>
            <a:endParaRPr lang="en-US" altLang="en-US" dirty="0"/>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itle 4">
            <a:extLst>
              <a:ext uri="{FF2B5EF4-FFF2-40B4-BE49-F238E27FC236}">
                <a16:creationId xmlns:a16="http://schemas.microsoft.com/office/drawing/2014/main" id="{93D58FAE-521B-1CB3-A3A7-38CAE2212DAC}"/>
              </a:ext>
            </a:extLst>
          </p:cNvPr>
          <p:cNvSpPr>
            <a:spLocks noGrp="1" noChangeArrowheads="1"/>
          </p:cNvSpPr>
          <p:nvPr>
            <p:ph type="title"/>
          </p:nvPr>
        </p:nvSpPr>
        <p:spPr>
          <a:xfrm>
            <a:off x="1714500" y="190501"/>
            <a:ext cx="7886700" cy="1333500"/>
          </a:xfrm>
        </p:spPr>
        <p:txBody>
          <a:bodyPr/>
          <a:lstStyle/>
          <a:p>
            <a:r>
              <a:rPr lang="en-US" altLang="en-US" dirty="0"/>
              <a:t>Information Handling</a:t>
            </a:r>
          </a:p>
        </p:txBody>
      </p:sp>
      <p:sp>
        <p:nvSpPr>
          <p:cNvPr id="56323" name="Text Placeholder 5">
            <a:extLst>
              <a:ext uri="{FF2B5EF4-FFF2-40B4-BE49-F238E27FC236}">
                <a16:creationId xmlns:a16="http://schemas.microsoft.com/office/drawing/2014/main" id="{C894047B-9A9D-F1A2-E7B3-3C68B1FE6F0A}"/>
              </a:ext>
            </a:extLst>
          </p:cNvPr>
          <p:cNvSpPr>
            <a:spLocks noGrp="1" noChangeArrowheads="1"/>
          </p:cNvSpPr>
          <p:nvPr>
            <p:ph type="body" sz="half" idx="1"/>
          </p:nvPr>
        </p:nvSpPr>
        <p:spPr>
          <a:xfrm>
            <a:off x="1885950" y="1524000"/>
            <a:ext cx="7543800" cy="4114800"/>
          </a:xfrm>
        </p:spPr>
        <p:txBody>
          <a:bodyPr/>
          <a:lstStyle/>
          <a:p>
            <a:r>
              <a:rPr lang="en-US" altLang="en-US" dirty="0"/>
              <a:t>'Data' is another word we can use for 'information'. There are many ways that we can report on data. </a:t>
            </a:r>
          </a:p>
          <a:p>
            <a:r>
              <a:rPr lang="en-US" b="0" i="0" dirty="0">
                <a:solidFill>
                  <a:srgbClr val="4D5156"/>
                </a:solidFill>
                <a:effectLst/>
              </a:rPr>
              <a:t>Data handling is </a:t>
            </a:r>
            <a:r>
              <a:rPr lang="en-US" b="0" i="0" dirty="0">
                <a:solidFill>
                  <a:srgbClr val="040C28"/>
                </a:solidFill>
                <a:effectLst/>
              </a:rPr>
              <a:t>the process of ensuring that research data is stored, archived or disposed off in a safe and secure manner during and after the conclusion of a research project</a:t>
            </a:r>
            <a:r>
              <a:rPr lang="en-US" b="0" i="0" dirty="0">
                <a:solidFill>
                  <a:srgbClr val="4D5156"/>
                </a:solidFill>
                <a:effectLst/>
              </a:rPr>
              <a:t>. </a:t>
            </a:r>
          </a:p>
          <a:p>
            <a:r>
              <a:rPr lang="en-US" altLang="en-US" dirty="0"/>
              <a:t>Confidentiality and Need-to-Know basis</a:t>
            </a:r>
          </a:p>
          <a:p>
            <a:r>
              <a:rPr lang="en-US" altLang="en-US" dirty="0"/>
              <a:t>Social media and Technology</a:t>
            </a:r>
          </a:p>
          <a:p>
            <a:r>
              <a:rPr lang="en-US" altLang="en-US" dirty="0"/>
              <a:t>General Data Protection Regulation</a:t>
            </a:r>
          </a:p>
          <a:p>
            <a:r>
              <a:rPr lang="en-US" altLang="en-US" dirty="0"/>
              <a:t>Organization’s policies and procedures</a:t>
            </a:r>
          </a:p>
          <a:p>
            <a:pPr marL="0" indent="0">
              <a:buNone/>
            </a:pPr>
            <a:endParaRPr lang="en-US" altLang="en-US" dirty="0"/>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845FE1-6073-AB59-28A8-C009818BBEA6}"/>
              </a:ext>
            </a:extLst>
          </p:cNvPr>
          <p:cNvSpPr>
            <a:spLocks noGrp="1"/>
          </p:cNvSpPr>
          <p:nvPr>
            <p:ph type="title"/>
          </p:nvPr>
        </p:nvSpPr>
        <p:spPr>
          <a:xfrm>
            <a:off x="1200150" y="190500"/>
            <a:ext cx="7886700" cy="1104900"/>
          </a:xfrm>
        </p:spPr>
        <p:txBody>
          <a:bodyPr>
            <a:normAutofit fontScale="90000"/>
          </a:bodyPr>
          <a:lstStyle/>
          <a:p>
            <a:r>
              <a:rPr lang="en-US" dirty="0"/>
              <a:t>The Process of Data Handling</a:t>
            </a:r>
            <a:br>
              <a:rPr lang="en-US" dirty="0"/>
            </a:br>
            <a:endParaRPr lang="en-US" dirty="0"/>
          </a:p>
        </p:txBody>
      </p:sp>
      <p:sp>
        <p:nvSpPr>
          <p:cNvPr id="3" name="Text Placeholder 2">
            <a:extLst>
              <a:ext uri="{FF2B5EF4-FFF2-40B4-BE49-F238E27FC236}">
                <a16:creationId xmlns:a16="http://schemas.microsoft.com/office/drawing/2014/main" id="{E712FCFC-84D3-03F7-BE0E-4E2097A9715E}"/>
              </a:ext>
            </a:extLst>
          </p:cNvPr>
          <p:cNvSpPr>
            <a:spLocks noGrp="1"/>
          </p:cNvSpPr>
          <p:nvPr>
            <p:ph type="body" sz="half" idx="1"/>
          </p:nvPr>
        </p:nvSpPr>
        <p:spPr>
          <a:xfrm>
            <a:off x="1028700" y="1295400"/>
            <a:ext cx="8572500" cy="5257800"/>
          </a:xfrm>
        </p:spPr>
        <p:txBody>
          <a:bodyPr>
            <a:normAutofit/>
          </a:bodyPr>
          <a:lstStyle/>
          <a:p>
            <a:pPr marL="0" indent="0">
              <a:buNone/>
            </a:pPr>
            <a:r>
              <a:rPr lang="en-US" dirty="0"/>
              <a:t>The data handling process involves the following steps:</a:t>
            </a:r>
          </a:p>
          <a:p>
            <a:r>
              <a:rPr lang="en-US" dirty="0"/>
              <a:t>Step 1: Identifying the Problem. The first step in data handling is to clearly define and identify the problem or purpose.</a:t>
            </a:r>
          </a:p>
          <a:p>
            <a:r>
              <a:rPr lang="en-US" dirty="0"/>
              <a:t>Step 2: Collecting Data. The next step is to collect data relevant to the identified problem.</a:t>
            </a:r>
          </a:p>
          <a:p>
            <a:r>
              <a:rPr lang="en-US" dirty="0"/>
              <a:t>Step 3: Presenting Data. The collected data should be presented in a manner that is easily understandable. This can be achieved by organizing the data in tables, tally marks, and so on.</a:t>
            </a:r>
          </a:p>
          <a:p>
            <a:r>
              <a:rPr lang="en-US" dirty="0"/>
              <a:t>Step 4: Representing Data Graphically. The data can be visually represented using graphs and charts such as bar graphs and pie charts to make analysis and understanding easier.</a:t>
            </a:r>
          </a:p>
          <a:p>
            <a:r>
              <a:rPr lang="en-US" dirty="0"/>
              <a:t>Step 5: Analyzing Data. The data should undergo analysis to draw meaningful information from it, which can aid in taking further actions.</a:t>
            </a:r>
          </a:p>
          <a:p>
            <a:r>
              <a:rPr lang="en-US" dirty="0"/>
              <a:t>Step 6: Drawing Conclusions. After analyzing the data, solutions to the identified problem can be derived</a:t>
            </a:r>
          </a:p>
        </p:txBody>
      </p:sp>
    </p:spTree>
    <p:extLst>
      <p:ext uri="{BB962C8B-B14F-4D97-AF65-F5344CB8AC3E}">
        <p14:creationId xmlns:p14="http://schemas.microsoft.com/office/powerpoint/2010/main" val="304961214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D6953A-8AA8-403E-2D51-54D3365C70BB}"/>
              </a:ext>
            </a:extLst>
          </p:cNvPr>
          <p:cNvSpPr>
            <a:spLocks noGrp="1"/>
          </p:cNvSpPr>
          <p:nvPr>
            <p:ph type="title"/>
          </p:nvPr>
        </p:nvSpPr>
        <p:spPr>
          <a:xfrm>
            <a:off x="952500" y="152400"/>
            <a:ext cx="8953500" cy="1219201"/>
          </a:xfrm>
        </p:spPr>
        <p:txBody>
          <a:bodyPr>
            <a:normAutofit/>
          </a:bodyPr>
          <a:lstStyle/>
          <a:p>
            <a:r>
              <a:rPr lang="en-US" dirty="0"/>
              <a:t>How to ensure that data is accurate and reliable</a:t>
            </a:r>
          </a:p>
        </p:txBody>
      </p:sp>
      <p:sp>
        <p:nvSpPr>
          <p:cNvPr id="3" name="Text Placeholder 2">
            <a:extLst>
              <a:ext uri="{FF2B5EF4-FFF2-40B4-BE49-F238E27FC236}">
                <a16:creationId xmlns:a16="http://schemas.microsoft.com/office/drawing/2014/main" id="{1E077F6C-861A-BD80-255C-25F265DDE019}"/>
              </a:ext>
            </a:extLst>
          </p:cNvPr>
          <p:cNvSpPr>
            <a:spLocks noGrp="1"/>
          </p:cNvSpPr>
          <p:nvPr>
            <p:ph type="body" sz="half" idx="1"/>
          </p:nvPr>
        </p:nvSpPr>
        <p:spPr>
          <a:xfrm>
            <a:off x="952500" y="1371601"/>
            <a:ext cx="8749862" cy="5105400"/>
          </a:xfrm>
        </p:spPr>
        <p:txBody>
          <a:bodyPr>
            <a:noAutofit/>
          </a:bodyPr>
          <a:lstStyle/>
          <a:p>
            <a:r>
              <a:rPr lang="en-US" sz="1600" dirty="0"/>
              <a:t>Verify Data Sources: Identify where the sales data is stored or recorded (e.g., CRM system, sales reports, financial records).Check if there are multiple sources of data and ensure they are consistent. </a:t>
            </a:r>
          </a:p>
          <a:p>
            <a:r>
              <a:rPr lang="en-US" sz="1600" dirty="0"/>
              <a:t>Check Data Integrity: Examine the completeness and integrity of the data. Ensure there are no missing records or significant gaps. Look for any anomalies or outliers that may skew the overall picture.</a:t>
            </a:r>
          </a:p>
          <a:p>
            <a:r>
              <a:rPr lang="en-US" sz="1600" dirty="0"/>
              <a:t>Review Data Collection Methods: Understand how the data was collected and compiled. Ensure it was done using reliable methods and processes. Verify if there were any changes in data collection practices during the quarter that could affect comparability.</a:t>
            </a:r>
          </a:p>
          <a:p>
            <a:r>
              <a:rPr lang="en-US" sz="1600" dirty="0"/>
              <a:t>Validate Accuracy: Cross-check the data against other relevant metrics or historical data to verify its accuracy. Compare with previous quarters or similar periods to identify trends or deviations. </a:t>
            </a:r>
          </a:p>
          <a:p>
            <a:r>
              <a:rPr lang="en-US" sz="1600" dirty="0"/>
              <a:t>Consult with Stakeholders: Discuss the data with colleagues or departments involved in its collection or analysis. Seek feedback or insights to ensure a comprehensive understanding of the sales performance.</a:t>
            </a:r>
          </a:p>
        </p:txBody>
      </p:sp>
    </p:spTree>
    <p:extLst>
      <p:ext uri="{BB962C8B-B14F-4D97-AF65-F5344CB8AC3E}">
        <p14:creationId xmlns:p14="http://schemas.microsoft.com/office/powerpoint/2010/main" val="208785049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CB051D-FA07-4358-D896-C3D93DB10E4C}"/>
              </a:ext>
            </a:extLst>
          </p:cNvPr>
          <p:cNvSpPr>
            <a:spLocks noGrp="1"/>
          </p:cNvSpPr>
          <p:nvPr>
            <p:ph type="title"/>
          </p:nvPr>
        </p:nvSpPr>
        <p:spPr>
          <a:xfrm>
            <a:off x="1104900" y="190500"/>
            <a:ext cx="8496300" cy="1527175"/>
          </a:xfrm>
        </p:spPr>
        <p:txBody>
          <a:bodyPr/>
          <a:lstStyle/>
          <a:p>
            <a:r>
              <a:rPr lang="en-US" dirty="0"/>
              <a:t>Contd. How to ensure that data is accurate and reliable</a:t>
            </a:r>
          </a:p>
        </p:txBody>
      </p:sp>
      <p:sp>
        <p:nvSpPr>
          <p:cNvPr id="3" name="Text Placeholder 2">
            <a:extLst>
              <a:ext uri="{FF2B5EF4-FFF2-40B4-BE49-F238E27FC236}">
                <a16:creationId xmlns:a16="http://schemas.microsoft.com/office/drawing/2014/main" id="{DD51C43B-32E9-2028-7E37-85D6904BBD81}"/>
              </a:ext>
            </a:extLst>
          </p:cNvPr>
          <p:cNvSpPr>
            <a:spLocks noGrp="1"/>
          </p:cNvSpPr>
          <p:nvPr>
            <p:ph type="body" sz="half" idx="1"/>
          </p:nvPr>
        </p:nvSpPr>
        <p:spPr>
          <a:xfrm>
            <a:off x="1104900" y="1905000"/>
            <a:ext cx="8686800" cy="4572000"/>
          </a:xfrm>
        </p:spPr>
        <p:txBody>
          <a:bodyPr>
            <a:normAutofit lnSpcReduction="10000"/>
          </a:bodyPr>
          <a:lstStyle/>
          <a:p>
            <a:r>
              <a:rPr lang="en-US" sz="1800" dirty="0"/>
              <a:t>Data Analysis Tools: Utilize statistical analysis or data visualization tools to analyze the data. Apply appropriate methods to identify patterns, trends, or correlations.</a:t>
            </a:r>
          </a:p>
          <a:p>
            <a:r>
              <a:rPr lang="en-US" sz="1800" dirty="0"/>
              <a:t>Document Assumptions and Limitations: Document any assumptions made during the analysis process. Highlight any limitations or constraints of the data that could affect its interpretation.</a:t>
            </a:r>
          </a:p>
          <a:p>
            <a:r>
              <a:rPr lang="en-US" sz="1800" dirty="0"/>
              <a:t>Prepare Summary and Explanation: Summarize the findings and prepare a clear explanation of the key points. Provide context or background information that helps interpret the data accurately.</a:t>
            </a:r>
          </a:p>
          <a:p>
            <a:r>
              <a:rPr lang="en-US" sz="1800" dirty="0"/>
              <a:t>Final Quality Check: Conduct a final review to ensure all calculations are accurate and consistent. Double-check all figures and ensure they align with the narrative being presented.</a:t>
            </a:r>
          </a:p>
          <a:p>
            <a:r>
              <a:rPr lang="en-US" sz="1800" dirty="0"/>
              <a:t>Provide Documentation: Provide clear documentation or references for the data provided. Include sources, methodologies, and any relevant details that support the reliability of the information.</a:t>
            </a:r>
          </a:p>
          <a:p>
            <a:endParaRPr lang="en-US" dirty="0"/>
          </a:p>
        </p:txBody>
      </p:sp>
    </p:spTree>
    <p:extLst>
      <p:ext uri="{BB962C8B-B14F-4D97-AF65-F5344CB8AC3E}">
        <p14:creationId xmlns:p14="http://schemas.microsoft.com/office/powerpoint/2010/main" val="297493960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itle 1">
            <a:extLst>
              <a:ext uri="{FF2B5EF4-FFF2-40B4-BE49-F238E27FC236}">
                <a16:creationId xmlns:a16="http://schemas.microsoft.com/office/drawing/2014/main" id="{6B24CE29-9BB5-171E-BBEF-7E72C26BAA9F}"/>
              </a:ext>
            </a:extLst>
          </p:cNvPr>
          <p:cNvSpPr>
            <a:spLocks noGrp="1" noChangeArrowheads="1"/>
          </p:cNvSpPr>
          <p:nvPr>
            <p:ph type="title"/>
          </p:nvPr>
        </p:nvSpPr>
        <p:spPr>
          <a:xfrm>
            <a:off x="1829180" y="609600"/>
            <a:ext cx="7412849" cy="1204690"/>
          </a:xfrm>
        </p:spPr>
        <p:txBody>
          <a:bodyPr/>
          <a:lstStyle/>
          <a:p>
            <a:r>
              <a:rPr lang="en-US" altLang="en-US" dirty="0"/>
              <a:t>Types of workplace documents</a:t>
            </a:r>
          </a:p>
        </p:txBody>
      </p:sp>
      <p:sp>
        <p:nvSpPr>
          <p:cNvPr id="57347" name="Content Placeholder 2">
            <a:extLst>
              <a:ext uri="{FF2B5EF4-FFF2-40B4-BE49-F238E27FC236}">
                <a16:creationId xmlns:a16="http://schemas.microsoft.com/office/drawing/2014/main" id="{50EF0B4C-A977-1DA3-D55A-D090F000579C}"/>
              </a:ext>
            </a:extLst>
          </p:cNvPr>
          <p:cNvSpPr>
            <a:spLocks noGrp="1" noChangeArrowheads="1"/>
          </p:cNvSpPr>
          <p:nvPr>
            <p:ph idx="1"/>
          </p:nvPr>
        </p:nvSpPr>
        <p:spPr>
          <a:xfrm>
            <a:off x="1804218" y="1600200"/>
            <a:ext cx="7796983" cy="4267200"/>
          </a:xfrm>
        </p:spPr>
        <p:txBody>
          <a:bodyPr>
            <a:normAutofit lnSpcReduction="10000"/>
          </a:bodyPr>
          <a:lstStyle/>
          <a:p>
            <a:endParaRPr lang="en-US" altLang="en-US" dirty="0"/>
          </a:p>
          <a:p>
            <a:r>
              <a:rPr lang="en-US" altLang="en-US" dirty="0"/>
              <a:t>Contracts </a:t>
            </a:r>
          </a:p>
          <a:p>
            <a:r>
              <a:rPr lang="en-US" altLang="en-US" dirty="0"/>
              <a:t>Documentation of bylaws </a:t>
            </a:r>
          </a:p>
          <a:p>
            <a:r>
              <a:rPr lang="en-US" altLang="en-US" dirty="0"/>
              <a:t>Non-disclosure agreement </a:t>
            </a:r>
          </a:p>
          <a:p>
            <a:r>
              <a:rPr lang="en-US" altLang="en-US" dirty="0"/>
              <a:t>Employment agreement </a:t>
            </a:r>
          </a:p>
          <a:p>
            <a:r>
              <a:rPr lang="en-US" altLang="en-US" dirty="0"/>
              <a:t>Business plan</a:t>
            </a:r>
          </a:p>
          <a:p>
            <a:r>
              <a:rPr lang="en-US" altLang="en-US" dirty="0"/>
              <a:t>Financial documents</a:t>
            </a:r>
          </a:p>
          <a:p>
            <a:r>
              <a:rPr lang="en-US" altLang="en-US" dirty="0"/>
              <a:t>Transactional documents</a:t>
            </a:r>
          </a:p>
          <a:p>
            <a:r>
              <a:rPr lang="en-US" altLang="en-US" dirty="0"/>
              <a:t>Compliance and regulatory documents</a:t>
            </a:r>
          </a:p>
          <a:p>
            <a:r>
              <a:rPr lang="en-US" altLang="en-US" dirty="0"/>
              <a:t>Business reports</a:t>
            </a:r>
          </a:p>
          <a:p>
            <a:r>
              <a:rPr lang="en-US" altLang="en-US" dirty="0"/>
              <a:t>Minutes of business meetings</a:t>
            </a: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a:extLst>
              <a:ext uri="{FF2B5EF4-FFF2-40B4-BE49-F238E27FC236}">
                <a16:creationId xmlns:a16="http://schemas.microsoft.com/office/drawing/2014/main" id="{375A45CE-5F9F-66AF-C57F-8CCE58C12D3A}"/>
              </a:ext>
            </a:extLst>
          </p:cNvPr>
          <p:cNvSpPr>
            <a:spLocks noGrp="1" noChangeArrowheads="1"/>
          </p:cNvSpPr>
          <p:nvPr>
            <p:ph type="title"/>
          </p:nvPr>
        </p:nvSpPr>
        <p:spPr>
          <a:xfrm>
            <a:off x="1562100" y="508791"/>
            <a:ext cx="6019800" cy="976312"/>
          </a:xfrm>
        </p:spPr>
        <p:txBody>
          <a:bodyPr>
            <a:noAutofit/>
          </a:bodyPr>
          <a:lstStyle/>
          <a:p>
            <a:r>
              <a:rPr lang="en-US" altLang="en-US" sz="3600" dirty="0"/>
              <a:t>Purposes of workplace documents</a:t>
            </a:r>
          </a:p>
        </p:txBody>
      </p:sp>
      <p:sp>
        <p:nvSpPr>
          <p:cNvPr id="58371" name="Content Placeholder 2">
            <a:extLst>
              <a:ext uri="{FF2B5EF4-FFF2-40B4-BE49-F238E27FC236}">
                <a16:creationId xmlns:a16="http://schemas.microsoft.com/office/drawing/2014/main" id="{A836B255-8735-0541-B5F6-9307686A9BFB}"/>
              </a:ext>
            </a:extLst>
          </p:cNvPr>
          <p:cNvSpPr>
            <a:spLocks noGrp="1" noChangeArrowheads="1"/>
          </p:cNvSpPr>
          <p:nvPr>
            <p:ph idx="1"/>
          </p:nvPr>
        </p:nvSpPr>
        <p:spPr>
          <a:xfrm>
            <a:off x="4991100" y="1471965"/>
            <a:ext cx="4762500" cy="4210052"/>
          </a:xfrm>
        </p:spPr>
        <p:txBody>
          <a:bodyPr>
            <a:normAutofit/>
          </a:bodyPr>
          <a:lstStyle/>
          <a:p>
            <a:endParaRPr lang="en-US" altLang="en-US" dirty="0"/>
          </a:p>
          <a:p>
            <a:pPr algn="l"/>
            <a:r>
              <a:rPr lang="en-US" b="0" i="0" dirty="0">
                <a:solidFill>
                  <a:srgbClr val="888B94"/>
                </a:solidFill>
                <a:effectLst/>
                <a:latin typeface="Dmsans"/>
              </a:rPr>
              <a:t>Improves quality and process control</a:t>
            </a:r>
          </a:p>
          <a:p>
            <a:pPr algn="l"/>
            <a:r>
              <a:rPr lang="en-US" b="0" i="0" dirty="0">
                <a:solidFill>
                  <a:srgbClr val="888B94"/>
                </a:solidFill>
                <a:effectLst/>
                <a:latin typeface="Dmsans"/>
              </a:rPr>
              <a:t>Eliminates duplicative work</a:t>
            </a:r>
          </a:p>
          <a:p>
            <a:pPr algn="l"/>
            <a:r>
              <a:rPr lang="en-US" b="0" i="0" dirty="0">
                <a:solidFill>
                  <a:srgbClr val="888B94"/>
                </a:solidFill>
                <a:effectLst/>
                <a:latin typeface="Dmsans"/>
              </a:rPr>
              <a:t>Streamlines your hiring and onboarding processes</a:t>
            </a:r>
          </a:p>
          <a:p>
            <a:pPr algn="l"/>
            <a:r>
              <a:rPr lang="en-US" b="0" i="0" dirty="0">
                <a:solidFill>
                  <a:srgbClr val="888B94"/>
                </a:solidFill>
                <a:effectLst/>
                <a:latin typeface="Dmsans"/>
              </a:rPr>
              <a:t>Keeps your teams on the same page</a:t>
            </a:r>
          </a:p>
          <a:p>
            <a:pPr algn="l"/>
            <a:r>
              <a:rPr lang="en-US" b="0" i="0" dirty="0">
                <a:solidFill>
                  <a:srgbClr val="888B94"/>
                </a:solidFill>
                <a:effectLst/>
                <a:latin typeface="Dmsans"/>
              </a:rPr>
              <a:t>Improves training resources</a:t>
            </a:r>
          </a:p>
          <a:p>
            <a:pPr algn="l"/>
            <a:r>
              <a:rPr lang="en-US" b="0" i="0" dirty="0">
                <a:solidFill>
                  <a:srgbClr val="888B94"/>
                </a:solidFill>
                <a:effectLst/>
                <a:latin typeface="Dmsans"/>
              </a:rPr>
              <a:t>Meets compliance regulations</a:t>
            </a:r>
          </a:p>
          <a:p>
            <a:pPr algn="l"/>
            <a:r>
              <a:rPr lang="en-US" b="0" i="0" dirty="0">
                <a:solidFill>
                  <a:srgbClr val="888B94"/>
                </a:solidFill>
                <a:effectLst/>
                <a:latin typeface="Dmsans"/>
              </a:rPr>
              <a:t>Saves your teams time and energy</a:t>
            </a:r>
          </a:p>
          <a:p>
            <a:endParaRPr lang="en-US" altLang="en-US" dirty="0"/>
          </a:p>
        </p:txBody>
      </p:sp>
      <p:pic>
        <p:nvPicPr>
          <p:cNvPr id="3" name="Picture 2">
            <a:extLst>
              <a:ext uri="{FF2B5EF4-FFF2-40B4-BE49-F238E27FC236}">
                <a16:creationId xmlns:a16="http://schemas.microsoft.com/office/drawing/2014/main" id="{F302C257-AD07-BF01-0830-1AF54C2B8E01}"/>
              </a:ext>
            </a:extLst>
          </p:cNvPr>
          <p:cNvPicPr>
            <a:picLocks noChangeAspect="1"/>
          </p:cNvPicPr>
          <p:nvPr/>
        </p:nvPicPr>
        <p:blipFill>
          <a:blip r:embed="rId2"/>
          <a:stretch>
            <a:fillRect/>
          </a:stretch>
        </p:blipFill>
        <p:spPr>
          <a:xfrm>
            <a:off x="1257300" y="1752600"/>
            <a:ext cx="3581400" cy="3981450"/>
          </a:xfrm>
          <a:prstGeom prst="rect">
            <a:avLst/>
          </a:prstGeom>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87D96E-AE2E-C70F-75C2-17E217B3C372}"/>
              </a:ext>
            </a:extLst>
          </p:cNvPr>
          <p:cNvSpPr>
            <a:spLocks noGrp="1"/>
          </p:cNvSpPr>
          <p:nvPr>
            <p:ph type="title"/>
          </p:nvPr>
        </p:nvSpPr>
        <p:spPr>
          <a:xfrm>
            <a:off x="1714500" y="498147"/>
            <a:ext cx="7412849" cy="1280890"/>
          </a:xfrm>
        </p:spPr>
        <p:txBody>
          <a:bodyPr/>
          <a:lstStyle/>
          <a:p>
            <a:r>
              <a:rPr lang="en-US" dirty="0"/>
              <a:t>Methods used in filing forms and </a:t>
            </a:r>
            <a:br>
              <a:rPr lang="en-US" dirty="0"/>
            </a:br>
            <a:r>
              <a:rPr lang="en-US" dirty="0"/>
              <a:t>documents</a:t>
            </a:r>
          </a:p>
        </p:txBody>
      </p:sp>
      <p:sp>
        <p:nvSpPr>
          <p:cNvPr id="3" name="Content Placeholder 2">
            <a:extLst>
              <a:ext uri="{FF2B5EF4-FFF2-40B4-BE49-F238E27FC236}">
                <a16:creationId xmlns:a16="http://schemas.microsoft.com/office/drawing/2014/main" id="{226BDAFF-355F-F190-6CE3-D3E95B11998D}"/>
              </a:ext>
            </a:extLst>
          </p:cNvPr>
          <p:cNvSpPr>
            <a:spLocks noGrp="1"/>
          </p:cNvSpPr>
          <p:nvPr>
            <p:ph idx="1"/>
          </p:nvPr>
        </p:nvSpPr>
        <p:spPr>
          <a:xfrm>
            <a:off x="1435508" y="1941786"/>
            <a:ext cx="7415983" cy="3777622"/>
          </a:xfrm>
        </p:spPr>
        <p:txBody>
          <a:bodyPr/>
          <a:lstStyle/>
          <a:p>
            <a:r>
              <a:rPr lang="en-US" dirty="0"/>
              <a:t>Manual Filing System: A manual filing system involves physically storing paper records in file folders and filing cabinets. </a:t>
            </a:r>
          </a:p>
          <a:p>
            <a:endParaRPr lang="en-US" dirty="0"/>
          </a:p>
          <a:p>
            <a:r>
              <a:rPr lang="en-US" dirty="0"/>
              <a:t>Electronic Filing System: An electronic filing system involves storing electronic records on a computer or other electronic device, such as a hard drive or cloud storage system</a:t>
            </a:r>
          </a:p>
        </p:txBody>
      </p:sp>
    </p:spTree>
    <p:extLst>
      <p:ext uri="{BB962C8B-B14F-4D97-AF65-F5344CB8AC3E}">
        <p14:creationId xmlns:p14="http://schemas.microsoft.com/office/powerpoint/2010/main" val="8768188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BE32103C-D678-D013-5970-44CA42295D46}"/>
              </a:ext>
            </a:extLst>
          </p:cNvPr>
          <p:cNvSpPr>
            <a:spLocks noGrp="1" noChangeArrowheads="1"/>
          </p:cNvSpPr>
          <p:nvPr>
            <p:ph type="title"/>
          </p:nvPr>
        </p:nvSpPr>
        <p:spPr>
          <a:xfrm>
            <a:off x="1562100" y="304800"/>
            <a:ext cx="8101013" cy="1295400"/>
          </a:xfrm>
        </p:spPr>
        <p:txBody>
          <a:bodyPr/>
          <a:lstStyle/>
          <a:p>
            <a:pPr eaLnBrk="1" hangingPunct="1"/>
            <a:r>
              <a:rPr lang="en-US" altLang="en-US" sz="3400"/>
              <a:t>Lesson Objectives</a:t>
            </a:r>
          </a:p>
        </p:txBody>
      </p:sp>
      <p:sp>
        <p:nvSpPr>
          <p:cNvPr id="7171" name="Rectangle 3">
            <a:extLst>
              <a:ext uri="{FF2B5EF4-FFF2-40B4-BE49-F238E27FC236}">
                <a16:creationId xmlns:a16="http://schemas.microsoft.com/office/drawing/2014/main" id="{F99F09D1-566B-FCEF-FEED-5BC2E82E7FC8}"/>
              </a:ext>
            </a:extLst>
          </p:cNvPr>
          <p:cNvSpPr>
            <a:spLocks noGrp="1" noChangeArrowheads="1"/>
          </p:cNvSpPr>
          <p:nvPr>
            <p:ph type="body" sz="half" idx="1"/>
          </p:nvPr>
        </p:nvSpPr>
        <p:spPr>
          <a:xfrm>
            <a:off x="1104900" y="1676400"/>
            <a:ext cx="8610600" cy="4721225"/>
          </a:xfrm>
        </p:spPr>
        <p:txBody>
          <a:bodyPr>
            <a:normAutofit fontScale="92500"/>
          </a:bodyPr>
          <a:lstStyle/>
          <a:p>
            <a:pPr marL="0" indent="0" eaLnBrk="1" hangingPunct="1">
              <a:buFont typeface="Wingdings" panose="05000000000000000000" pitchFamily="2" charset="2"/>
              <a:buNone/>
              <a:defRPr/>
            </a:pPr>
            <a:endParaRPr lang="en-US" altLang="en-US" sz="2600" dirty="0"/>
          </a:p>
          <a:p>
            <a:pPr marL="0" indent="0" eaLnBrk="1" hangingPunct="1">
              <a:buFont typeface="Wingdings" panose="05000000000000000000" pitchFamily="2" charset="2"/>
              <a:buNone/>
              <a:defRPr/>
            </a:pPr>
            <a:r>
              <a:rPr lang="en-US" altLang="en-US" sz="2600" dirty="0"/>
              <a:t>By the end of this session trainees should be able to;</a:t>
            </a:r>
          </a:p>
          <a:p>
            <a:pPr marL="0" indent="0" eaLnBrk="1" hangingPunct="1">
              <a:buFont typeface="Wingdings" panose="05000000000000000000" pitchFamily="2" charset="2"/>
              <a:buNone/>
              <a:defRPr/>
            </a:pPr>
            <a:endParaRPr lang="en-US" altLang="en-US" sz="2600" dirty="0"/>
          </a:p>
          <a:p>
            <a:pPr eaLnBrk="1" hangingPunct="1">
              <a:buFont typeface="Wingdings" panose="05000000000000000000" pitchFamily="2" charset="2"/>
              <a:buChar char="v"/>
              <a:defRPr/>
            </a:pPr>
            <a:r>
              <a:rPr lang="en-US" altLang="en-US" sz="2600" dirty="0"/>
              <a:t>Distinguish between communication and communication skills.</a:t>
            </a:r>
          </a:p>
          <a:p>
            <a:pPr eaLnBrk="1" hangingPunct="1">
              <a:buFont typeface="Wingdings" panose="05000000000000000000" pitchFamily="2" charset="2"/>
              <a:buChar char="v"/>
              <a:defRPr/>
            </a:pPr>
            <a:r>
              <a:rPr lang="en-US" altLang="en-US" sz="2600" dirty="0"/>
              <a:t>Describe the communication process</a:t>
            </a:r>
          </a:p>
          <a:p>
            <a:pPr eaLnBrk="1" hangingPunct="1">
              <a:buFont typeface="Wingdings" panose="05000000000000000000" pitchFamily="2" charset="2"/>
              <a:buChar char="v"/>
              <a:defRPr/>
            </a:pPr>
            <a:r>
              <a:rPr lang="en-US" altLang="en-US" sz="2600" dirty="0"/>
              <a:t>List and explain barriers to effective communication</a:t>
            </a:r>
          </a:p>
          <a:p>
            <a:pPr eaLnBrk="1" hangingPunct="1">
              <a:buFont typeface="Wingdings" panose="05000000000000000000" pitchFamily="2" charset="2"/>
              <a:buChar char="v"/>
              <a:defRPr/>
            </a:pPr>
            <a:r>
              <a:rPr lang="en-US" altLang="en-US" sz="2600" dirty="0"/>
              <a:t>Practice active listening</a:t>
            </a:r>
          </a:p>
          <a:p>
            <a:pPr eaLnBrk="1" hangingPunct="1">
              <a:buFont typeface="Wingdings" panose="05000000000000000000" pitchFamily="2" charset="2"/>
              <a:buChar char="v"/>
              <a:defRPr/>
            </a:pPr>
            <a:r>
              <a:rPr lang="en-US" altLang="en-US" sz="2600" dirty="0"/>
              <a:t>Implement tips on how to improve verbal and non verbal communication</a:t>
            </a:r>
          </a:p>
          <a:p>
            <a:pPr eaLnBrk="1" hangingPunct="1">
              <a:defRPr/>
            </a:pPr>
            <a:endParaRPr lang="en-US" altLang="en-US" sz="2600" dirty="0"/>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nodeType="clickEffect">
                                  <p:stCondLst>
                                    <p:cond delay="0"/>
                                  </p:stCondLst>
                                  <p:childTnLst>
                                    <p:set>
                                      <p:cBhvr>
                                        <p:cTn id="6" dur="1" fill="hold">
                                          <p:stCondLst>
                                            <p:cond delay="0"/>
                                          </p:stCondLst>
                                        </p:cTn>
                                        <p:tgtEl>
                                          <p:spTgt spid="7171">
                                            <p:txEl>
                                              <p:pRg st="1" end="1"/>
                                            </p:txEl>
                                          </p:spTgt>
                                        </p:tgtEl>
                                        <p:attrNameLst>
                                          <p:attrName>style.visibility</p:attrName>
                                        </p:attrNameLst>
                                      </p:cBhvr>
                                      <p:to>
                                        <p:strVal val="visible"/>
                                      </p:to>
                                    </p:set>
                                    <p:animEffect transition="in" filter="slide(fromBottom)">
                                      <p:cBhvr>
                                        <p:cTn id="7" dur="2000"/>
                                        <p:tgtEl>
                                          <p:spTgt spid="7171">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4" fill="hold" nodeType="clickEffect">
                                  <p:stCondLst>
                                    <p:cond delay="0"/>
                                  </p:stCondLst>
                                  <p:childTnLst>
                                    <p:set>
                                      <p:cBhvr>
                                        <p:cTn id="11" dur="1" fill="hold">
                                          <p:stCondLst>
                                            <p:cond delay="0"/>
                                          </p:stCondLst>
                                        </p:cTn>
                                        <p:tgtEl>
                                          <p:spTgt spid="7171">
                                            <p:txEl>
                                              <p:pRg st="3" end="3"/>
                                            </p:txEl>
                                          </p:spTgt>
                                        </p:tgtEl>
                                        <p:attrNameLst>
                                          <p:attrName>style.visibility</p:attrName>
                                        </p:attrNameLst>
                                      </p:cBhvr>
                                      <p:to>
                                        <p:strVal val="visible"/>
                                      </p:to>
                                    </p:set>
                                    <p:animEffect transition="in" filter="slide(fromBottom)">
                                      <p:cBhvr>
                                        <p:cTn id="12" dur="2000"/>
                                        <p:tgtEl>
                                          <p:spTgt spid="7171">
                                            <p:txEl>
                                              <p:pRg st="3" end="3"/>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2" presetClass="entr" presetSubtype="4" fill="hold" nodeType="clickEffect">
                                  <p:stCondLst>
                                    <p:cond delay="0"/>
                                  </p:stCondLst>
                                  <p:childTnLst>
                                    <p:set>
                                      <p:cBhvr>
                                        <p:cTn id="16" dur="1" fill="hold">
                                          <p:stCondLst>
                                            <p:cond delay="0"/>
                                          </p:stCondLst>
                                        </p:cTn>
                                        <p:tgtEl>
                                          <p:spTgt spid="7171">
                                            <p:txEl>
                                              <p:pRg st="4" end="4"/>
                                            </p:txEl>
                                          </p:spTgt>
                                        </p:tgtEl>
                                        <p:attrNameLst>
                                          <p:attrName>style.visibility</p:attrName>
                                        </p:attrNameLst>
                                      </p:cBhvr>
                                      <p:to>
                                        <p:strVal val="visible"/>
                                      </p:to>
                                    </p:set>
                                    <p:animEffect transition="in" filter="slide(fromBottom)">
                                      <p:cBhvr>
                                        <p:cTn id="17" dur="2000"/>
                                        <p:tgtEl>
                                          <p:spTgt spid="7171">
                                            <p:txEl>
                                              <p:pRg st="4" end="4"/>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2" presetClass="entr" presetSubtype="4" fill="hold" nodeType="clickEffect">
                                  <p:stCondLst>
                                    <p:cond delay="0"/>
                                  </p:stCondLst>
                                  <p:childTnLst>
                                    <p:set>
                                      <p:cBhvr>
                                        <p:cTn id="21" dur="1" fill="hold">
                                          <p:stCondLst>
                                            <p:cond delay="0"/>
                                          </p:stCondLst>
                                        </p:cTn>
                                        <p:tgtEl>
                                          <p:spTgt spid="7171">
                                            <p:txEl>
                                              <p:pRg st="5" end="5"/>
                                            </p:txEl>
                                          </p:spTgt>
                                        </p:tgtEl>
                                        <p:attrNameLst>
                                          <p:attrName>style.visibility</p:attrName>
                                        </p:attrNameLst>
                                      </p:cBhvr>
                                      <p:to>
                                        <p:strVal val="visible"/>
                                      </p:to>
                                    </p:set>
                                    <p:animEffect transition="in" filter="slide(fromBottom)">
                                      <p:cBhvr>
                                        <p:cTn id="22" dur="2000"/>
                                        <p:tgtEl>
                                          <p:spTgt spid="7171">
                                            <p:txEl>
                                              <p:pRg st="5" end="5"/>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2" presetClass="entr" presetSubtype="4" fill="hold" nodeType="clickEffect">
                                  <p:stCondLst>
                                    <p:cond delay="0"/>
                                  </p:stCondLst>
                                  <p:childTnLst>
                                    <p:set>
                                      <p:cBhvr>
                                        <p:cTn id="26" dur="1" fill="hold">
                                          <p:stCondLst>
                                            <p:cond delay="0"/>
                                          </p:stCondLst>
                                        </p:cTn>
                                        <p:tgtEl>
                                          <p:spTgt spid="7171">
                                            <p:txEl>
                                              <p:pRg st="6" end="6"/>
                                            </p:txEl>
                                          </p:spTgt>
                                        </p:tgtEl>
                                        <p:attrNameLst>
                                          <p:attrName>style.visibility</p:attrName>
                                        </p:attrNameLst>
                                      </p:cBhvr>
                                      <p:to>
                                        <p:strVal val="visible"/>
                                      </p:to>
                                    </p:set>
                                    <p:animEffect transition="in" filter="slide(fromBottom)">
                                      <p:cBhvr>
                                        <p:cTn id="27" dur="2000"/>
                                        <p:tgtEl>
                                          <p:spTgt spid="7171">
                                            <p:txEl>
                                              <p:pRg st="6" end="6"/>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2" presetClass="entr" presetSubtype="4" fill="hold" nodeType="clickEffect">
                                  <p:stCondLst>
                                    <p:cond delay="0"/>
                                  </p:stCondLst>
                                  <p:childTnLst>
                                    <p:set>
                                      <p:cBhvr>
                                        <p:cTn id="31" dur="1" fill="hold">
                                          <p:stCondLst>
                                            <p:cond delay="0"/>
                                          </p:stCondLst>
                                        </p:cTn>
                                        <p:tgtEl>
                                          <p:spTgt spid="7171">
                                            <p:txEl>
                                              <p:pRg st="7" end="7"/>
                                            </p:txEl>
                                          </p:spTgt>
                                        </p:tgtEl>
                                        <p:attrNameLst>
                                          <p:attrName>style.visibility</p:attrName>
                                        </p:attrNameLst>
                                      </p:cBhvr>
                                      <p:to>
                                        <p:strVal val="visible"/>
                                      </p:to>
                                    </p:set>
                                    <p:animEffect transition="in" filter="slide(fromBottom)">
                                      <p:cBhvr>
                                        <p:cTn id="32" dur="2000"/>
                                        <p:tgtEl>
                                          <p:spTgt spid="7171">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1" grpId="0" build="p"/>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6E57B1-745A-64D5-536E-EBECAC6F1247}"/>
              </a:ext>
            </a:extLst>
          </p:cNvPr>
          <p:cNvSpPr>
            <a:spLocks noGrp="1"/>
          </p:cNvSpPr>
          <p:nvPr>
            <p:ph type="title"/>
          </p:nvPr>
        </p:nvSpPr>
        <p:spPr>
          <a:xfrm>
            <a:off x="1714500" y="624110"/>
            <a:ext cx="7886701" cy="916079"/>
          </a:xfrm>
        </p:spPr>
        <p:txBody>
          <a:bodyPr/>
          <a:lstStyle/>
          <a:p>
            <a:r>
              <a:rPr lang="en-US" dirty="0"/>
              <a:t>Recording workplace data </a:t>
            </a:r>
          </a:p>
        </p:txBody>
      </p:sp>
      <p:sp>
        <p:nvSpPr>
          <p:cNvPr id="3" name="Content Placeholder 2">
            <a:extLst>
              <a:ext uri="{FF2B5EF4-FFF2-40B4-BE49-F238E27FC236}">
                <a16:creationId xmlns:a16="http://schemas.microsoft.com/office/drawing/2014/main" id="{DE1C725A-49B9-631F-DE43-5D36AE9B4511}"/>
              </a:ext>
            </a:extLst>
          </p:cNvPr>
          <p:cNvSpPr>
            <a:spLocks noGrp="1"/>
          </p:cNvSpPr>
          <p:nvPr>
            <p:ph idx="1"/>
          </p:nvPr>
        </p:nvSpPr>
        <p:spPr>
          <a:xfrm>
            <a:off x="1714500" y="1540188"/>
            <a:ext cx="7415983" cy="4693701"/>
          </a:xfrm>
        </p:spPr>
        <p:txBody>
          <a:bodyPr>
            <a:normAutofit/>
          </a:bodyPr>
          <a:lstStyle/>
          <a:p>
            <a:pPr marL="0" indent="0">
              <a:buNone/>
            </a:pPr>
            <a:r>
              <a:rPr lang="en-US" dirty="0"/>
              <a:t>Workplace data can be recorded on standard workplace forms in various ways, depending on the type of information being collected and the purpose of the form. Here are some common methods for recording workplace data on standard forms:</a:t>
            </a:r>
          </a:p>
          <a:p>
            <a:r>
              <a:rPr lang="en-US" b="1" i="0" dirty="0">
                <a:solidFill>
                  <a:srgbClr val="282829"/>
                </a:solidFill>
                <a:effectLst/>
                <a:latin typeface="-apple-system"/>
              </a:rPr>
              <a:t>Manual Entry</a:t>
            </a:r>
            <a:r>
              <a:rPr lang="en-US" b="0" i="0" dirty="0">
                <a:solidFill>
                  <a:srgbClr val="282829"/>
                </a:solidFill>
                <a:effectLst/>
                <a:latin typeface="-apple-system"/>
              </a:rPr>
              <a:t>: One of the most common methods is manual entry, where employees or supervisors fill out forms by hand. This can include writing in information such as dates, times, quantities, or descriptions of incidents.</a:t>
            </a:r>
          </a:p>
          <a:p>
            <a:r>
              <a:rPr lang="en-US" b="1" i="0" dirty="0">
                <a:solidFill>
                  <a:srgbClr val="282829"/>
                </a:solidFill>
                <a:effectLst/>
                <a:latin typeface="-apple-system"/>
              </a:rPr>
              <a:t>Digital Entry</a:t>
            </a:r>
            <a:r>
              <a:rPr lang="en-US" b="0" i="0" dirty="0">
                <a:solidFill>
                  <a:srgbClr val="282829"/>
                </a:solidFill>
                <a:effectLst/>
                <a:latin typeface="-apple-system"/>
              </a:rPr>
              <a:t>: With the increasing use of technology in the workplace, many organizations have transitioned to digital forms. Employees can enter data directly into electronic forms using computers, tablets, or smartphones. This method can help streamline the data collection process and reduce errors associated with manual entry.</a:t>
            </a:r>
          </a:p>
          <a:p>
            <a:endParaRPr lang="en-US" dirty="0"/>
          </a:p>
        </p:txBody>
      </p:sp>
    </p:spTree>
    <p:extLst>
      <p:ext uri="{BB962C8B-B14F-4D97-AF65-F5344CB8AC3E}">
        <p14:creationId xmlns:p14="http://schemas.microsoft.com/office/powerpoint/2010/main" val="369537147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7435BD-E596-B6B6-5083-EE24726E56C6}"/>
              </a:ext>
            </a:extLst>
          </p:cNvPr>
          <p:cNvSpPr>
            <a:spLocks noGrp="1"/>
          </p:cNvSpPr>
          <p:nvPr>
            <p:ph type="title"/>
          </p:nvPr>
        </p:nvSpPr>
        <p:spPr>
          <a:xfrm>
            <a:off x="2188352" y="624110"/>
            <a:ext cx="7412849" cy="899890"/>
          </a:xfrm>
        </p:spPr>
        <p:txBody>
          <a:bodyPr/>
          <a:lstStyle/>
          <a:p>
            <a:r>
              <a:rPr lang="en-US" dirty="0"/>
              <a:t>Contd. Recording data </a:t>
            </a:r>
          </a:p>
        </p:txBody>
      </p:sp>
      <p:sp>
        <p:nvSpPr>
          <p:cNvPr id="3" name="Content Placeholder 2">
            <a:extLst>
              <a:ext uri="{FF2B5EF4-FFF2-40B4-BE49-F238E27FC236}">
                <a16:creationId xmlns:a16="http://schemas.microsoft.com/office/drawing/2014/main" id="{AC324A26-2593-F911-10EF-7E64E6C88BF6}"/>
              </a:ext>
            </a:extLst>
          </p:cNvPr>
          <p:cNvSpPr>
            <a:spLocks noGrp="1"/>
          </p:cNvSpPr>
          <p:nvPr>
            <p:ph idx="1"/>
          </p:nvPr>
        </p:nvSpPr>
        <p:spPr>
          <a:xfrm>
            <a:off x="1714500" y="1753330"/>
            <a:ext cx="7734301" cy="4495800"/>
          </a:xfrm>
        </p:spPr>
        <p:txBody>
          <a:bodyPr>
            <a:normAutofit fontScale="85000" lnSpcReduction="20000"/>
          </a:bodyPr>
          <a:lstStyle/>
          <a:p>
            <a:r>
              <a:rPr lang="en-US" b="1" dirty="0"/>
              <a:t>Checkboxes and Dropdown Menus: </a:t>
            </a:r>
            <a:r>
              <a:rPr lang="en-US" dirty="0"/>
              <a:t>To standardize data collection and make it easier to analyze, forms often include checkboxes and dropdown menus for selecting predefined options. This can help ensure consistency in the data recorded and make it easier to aggregate and analyze.</a:t>
            </a:r>
          </a:p>
          <a:p>
            <a:r>
              <a:rPr lang="en-US" b="1" dirty="0"/>
              <a:t>Numeric Fields: </a:t>
            </a:r>
            <a:r>
              <a:rPr lang="en-US" dirty="0"/>
              <a:t>Numeric fields are often used for recording quantitative data such as numbers of hours worked, quantities of items produced, or financial figures. These fields can help ensure that data is entered in a consistent format and facilitate calculations and analysis.</a:t>
            </a:r>
          </a:p>
          <a:p>
            <a:r>
              <a:rPr lang="en-US" b="1" dirty="0"/>
              <a:t>Text Fields: </a:t>
            </a:r>
            <a:r>
              <a:rPr lang="en-US" dirty="0"/>
              <a:t>Text fields allow for the entry of free-form text, such as descriptions of incidents, comments, or other relevant information. These fields provide flexibility for capturing detailed information that may not fit into predefined categories.</a:t>
            </a:r>
          </a:p>
          <a:p>
            <a:r>
              <a:rPr lang="en-US" b="1" dirty="0"/>
              <a:t>Signatures and Timestamps: </a:t>
            </a:r>
            <a:r>
              <a:rPr lang="en-US" dirty="0"/>
              <a:t>Many workplace forms require signatures and timestamps to verify the accuracy and authenticity of the data recorded. This can help establish accountability and provide a record of when the data was entered.</a:t>
            </a:r>
          </a:p>
          <a:p>
            <a:r>
              <a:rPr lang="en-US" b="1" dirty="0"/>
              <a:t>Attachments:</a:t>
            </a:r>
            <a:r>
              <a:rPr lang="en-US" dirty="0"/>
              <a:t> Some forms may allow for the attachment of supporting documents, such as photos, scans, or other files. This can provide additional context and evidence to support the data recorded on the form.</a:t>
            </a:r>
          </a:p>
        </p:txBody>
      </p:sp>
    </p:spTree>
    <p:extLst>
      <p:ext uri="{BB962C8B-B14F-4D97-AF65-F5344CB8AC3E}">
        <p14:creationId xmlns:p14="http://schemas.microsoft.com/office/powerpoint/2010/main" val="180390781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Title 1">
            <a:extLst>
              <a:ext uri="{FF2B5EF4-FFF2-40B4-BE49-F238E27FC236}">
                <a16:creationId xmlns:a16="http://schemas.microsoft.com/office/drawing/2014/main" id="{F0DE73ED-3030-6F4F-0DEE-2B00BE0015A7}"/>
              </a:ext>
            </a:extLst>
          </p:cNvPr>
          <p:cNvSpPr>
            <a:spLocks noGrp="1" noChangeArrowheads="1"/>
          </p:cNvSpPr>
          <p:nvPr>
            <p:ph type="title"/>
          </p:nvPr>
        </p:nvSpPr>
        <p:spPr/>
        <p:txBody>
          <a:bodyPr/>
          <a:lstStyle/>
          <a:p>
            <a:r>
              <a:rPr lang="en-US" altLang="en-US" dirty="0"/>
              <a:t>Activity</a:t>
            </a:r>
          </a:p>
        </p:txBody>
      </p:sp>
      <p:sp>
        <p:nvSpPr>
          <p:cNvPr id="59395" name="Content Placeholder 2">
            <a:extLst>
              <a:ext uri="{FF2B5EF4-FFF2-40B4-BE49-F238E27FC236}">
                <a16:creationId xmlns:a16="http://schemas.microsoft.com/office/drawing/2014/main" id="{717A514C-970B-404A-0AAB-2BB36EB3BC68}"/>
              </a:ext>
            </a:extLst>
          </p:cNvPr>
          <p:cNvSpPr>
            <a:spLocks noGrp="1" noChangeArrowheads="1"/>
          </p:cNvSpPr>
          <p:nvPr>
            <p:ph idx="1"/>
          </p:nvPr>
        </p:nvSpPr>
        <p:spPr>
          <a:xfrm>
            <a:off x="1562100" y="2057400"/>
            <a:ext cx="7734300" cy="3200400"/>
          </a:xfrm>
        </p:spPr>
        <p:txBody>
          <a:bodyPr/>
          <a:lstStyle/>
          <a:p>
            <a:pPr>
              <a:buFont typeface="Wingdings" panose="05000000000000000000" pitchFamily="2" charset="2"/>
              <a:buChar char="v"/>
            </a:pPr>
            <a:r>
              <a:rPr lang="en-US" altLang="en-US" sz="2800" dirty="0"/>
              <a:t>Practice filling out different work documents</a:t>
            </a:r>
          </a:p>
          <a:p>
            <a:pPr marL="0" indent="0">
              <a:buNone/>
            </a:pPr>
            <a:endParaRPr lang="en-US" altLang="en-US" sz="2800" dirty="0"/>
          </a:p>
          <a:p>
            <a:pPr marL="0" indent="0">
              <a:buNone/>
            </a:pPr>
            <a:r>
              <a:rPr lang="en-US" altLang="en-US" sz="2800" dirty="0"/>
              <a:t>Objective is to familiarize the trainees with work documents.</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0D0FF0-D902-073A-258D-AF53DF40E526}"/>
              </a:ext>
            </a:extLst>
          </p:cNvPr>
          <p:cNvSpPr>
            <a:spLocks noGrp="1"/>
          </p:cNvSpPr>
          <p:nvPr>
            <p:ph type="title"/>
          </p:nvPr>
        </p:nvSpPr>
        <p:spPr/>
        <p:txBody>
          <a:bodyPr/>
          <a:lstStyle/>
          <a:p>
            <a:r>
              <a:rPr lang="en-US" dirty="0"/>
              <a:t>Report writing </a:t>
            </a:r>
          </a:p>
        </p:txBody>
      </p:sp>
      <p:sp>
        <p:nvSpPr>
          <p:cNvPr id="3" name="Content Placeholder 2">
            <a:extLst>
              <a:ext uri="{FF2B5EF4-FFF2-40B4-BE49-F238E27FC236}">
                <a16:creationId xmlns:a16="http://schemas.microsoft.com/office/drawing/2014/main" id="{308366B0-5A24-A094-D7E6-E758FA1CE8A2}"/>
              </a:ext>
            </a:extLst>
          </p:cNvPr>
          <p:cNvSpPr>
            <a:spLocks noGrp="1"/>
          </p:cNvSpPr>
          <p:nvPr>
            <p:ph idx="1"/>
          </p:nvPr>
        </p:nvSpPr>
        <p:spPr/>
        <p:txBody>
          <a:bodyPr>
            <a:normAutofit/>
          </a:bodyPr>
          <a:lstStyle/>
          <a:p>
            <a:pPr marL="0" indent="0">
              <a:buNone/>
            </a:pPr>
            <a:r>
              <a:rPr lang="en-US" sz="2000" dirty="0"/>
              <a:t>What is a work report? </a:t>
            </a:r>
          </a:p>
          <a:p>
            <a:r>
              <a:rPr lang="en-US" sz="2000" dirty="0"/>
              <a:t>A work report is a formal document that discusses information about a specific topic related to an aspect of your job.</a:t>
            </a:r>
          </a:p>
        </p:txBody>
      </p:sp>
    </p:spTree>
    <p:extLst>
      <p:ext uri="{BB962C8B-B14F-4D97-AF65-F5344CB8AC3E}">
        <p14:creationId xmlns:p14="http://schemas.microsoft.com/office/powerpoint/2010/main" val="304459409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Title 9">
            <a:extLst>
              <a:ext uri="{FF2B5EF4-FFF2-40B4-BE49-F238E27FC236}">
                <a16:creationId xmlns:a16="http://schemas.microsoft.com/office/drawing/2014/main" id="{56523B72-9E30-83EA-9BF0-4EA1601320C6}"/>
              </a:ext>
            </a:extLst>
          </p:cNvPr>
          <p:cNvSpPr>
            <a:spLocks noGrp="1" noChangeArrowheads="1"/>
          </p:cNvSpPr>
          <p:nvPr>
            <p:ph type="title"/>
          </p:nvPr>
        </p:nvSpPr>
        <p:spPr>
          <a:xfrm>
            <a:off x="1714500" y="274638"/>
            <a:ext cx="8058150" cy="1325562"/>
          </a:xfrm>
        </p:spPr>
        <p:txBody>
          <a:bodyPr/>
          <a:lstStyle/>
          <a:p>
            <a:r>
              <a:rPr lang="en-US" altLang="en-US" sz="3600"/>
              <a:t>Which of the two is a good report and why?</a:t>
            </a:r>
          </a:p>
        </p:txBody>
      </p:sp>
      <p:sp>
        <p:nvSpPr>
          <p:cNvPr id="5" name="Content Placeholder 4">
            <a:extLst>
              <a:ext uri="{FF2B5EF4-FFF2-40B4-BE49-F238E27FC236}">
                <a16:creationId xmlns:a16="http://schemas.microsoft.com/office/drawing/2014/main" id="{393FBDA1-A332-E3A2-43DD-7F6EC59EE40D}"/>
              </a:ext>
            </a:extLst>
          </p:cNvPr>
          <p:cNvSpPr>
            <a:spLocks noGrp="1"/>
          </p:cNvSpPr>
          <p:nvPr>
            <p:ph sz="half" idx="2"/>
          </p:nvPr>
        </p:nvSpPr>
        <p:spPr>
          <a:xfrm>
            <a:off x="1463727" y="1981200"/>
            <a:ext cx="3597224" cy="3105703"/>
          </a:xfrm>
        </p:spPr>
        <p:txBody>
          <a:bodyPr>
            <a:normAutofit lnSpcReduction="10000"/>
          </a:bodyPr>
          <a:lstStyle/>
          <a:p>
            <a:pPr marL="0" indent="0">
              <a:buFont typeface="Wingdings" panose="05000000000000000000" pitchFamily="2" charset="2"/>
              <a:buNone/>
              <a:defRPr/>
            </a:pPr>
            <a:r>
              <a:rPr lang="en-US" sz="3200" dirty="0"/>
              <a:t>A. </a:t>
            </a:r>
          </a:p>
          <a:p>
            <a:pPr marL="0" indent="0">
              <a:buFont typeface="Wingdings" panose="05000000000000000000" pitchFamily="2" charset="2"/>
              <a:buNone/>
              <a:defRPr/>
            </a:pPr>
            <a:r>
              <a:rPr lang="en-US" dirty="0"/>
              <a:t>‘Jeremy settled well last night and had dinner (fish and peas). Jeremy then did the crossword and went to bed at 8:30PM. Ensured that his room was tidy and there were no obstacles. Jeremy slept through the night and woke up at 6:30AM.’</a:t>
            </a:r>
          </a:p>
          <a:p>
            <a:pPr>
              <a:defRPr/>
            </a:pPr>
            <a:endParaRPr lang="en-US" sz="1400" dirty="0"/>
          </a:p>
        </p:txBody>
      </p:sp>
      <p:sp>
        <p:nvSpPr>
          <p:cNvPr id="7" name="Content Placeholder 6">
            <a:extLst>
              <a:ext uri="{FF2B5EF4-FFF2-40B4-BE49-F238E27FC236}">
                <a16:creationId xmlns:a16="http://schemas.microsoft.com/office/drawing/2014/main" id="{BEA95B3E-E209-7CEE-64F0-C6AB963D0CC5}"/>
              </a:ext>
            </a:extLst>
          </p:cNvPr>
          <p:cNvSpPr>
            <a:spLocks noGrp="1"/>
          </p:cNvSpPr>
          <p:nvPr>
            <p:ph sz="quarter" idx="4"/>
          </p:nvPr>
        </p:nvSpPr>
        <p:spPr>
          <a:xfrm>
            <a:off x="5224781" y="2011680"/>
            <a:ext cx="4546600" cy="3692526"/>
          </a:xfrm>
        </p:spPr>
        <p:txBody>
          <a:bodyPr>
            <a:normAutofit lnSpcReduction="10000"/>
          </a:bodyPr>
          <a:lstStyle/>
          <a:p>
            <a:pPr marL="0" indent="0">
              <a:buFont typeface="Wingdings" panose="05000000000000000000" pitchFamily="2" charset="2"/>
              <a:buNone/>
              <a:defRPr/>
            </a:pPr>
            <a:r>
              <a:rPr lang="en-US" sz="2800" dirty="0">
                <a:solidFill>
                  <a:schemeClr val="accent5">
                    <a:lumMod val="50000"/>
                  </a:schemeClr>
                </a:solidFill>
              </a:rPr>
              <a:t>B.</a:t>
            </a:r>
          </a:p>
          <a:p>
            <a:pPr marL="0" indent="0">
              <a:buFont typeface="Wingdings" panose="05000000000000000000" pitchFamily="2" charset="2"/>
              <a:buNone/>
              <a:defRPr/>
            </a:pPr>
            <a:r>
              <a:rPr lang="en-US" sz="1600" dirty="0">
                <a:solidFill>
                  <a:schemeClr val="accent5">
                    <a:lumMod val="50000"/>
                  </a:schemeClr>
                </a:solidFill>
              </a:rPr>
              <a:t>‘ </a:t>
            </a:r>
            <a:r>
              <a:rPr lang="en-US" dirty="0">
                <a:solidFill>
                  <a:schemeClr val="accent5">
                    <a:lumMod val="50000"/>
                  </a:schemeClr>
                </a:solidFill>
              </a:rPr>
              <a:t>Jeremy settled well last night and had dinner (fish and peas). Jeremy then did the crossword and went to bed at 8:30PM Jeremy slept through the night, he said at dinner the new cream is causing him to itch.’</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Title 1">
            <a:extLst>
              <a:ext uri="{FF2B5EF4-FFF2-40B4-BE49-F238E27FC236}">
                <a16:creationId xmlns:a16="http://schemas.microsoft.com/office/drawing/2014/main" id="{964ACE6F-4226-A4E8-C742-A7A8971BCF9A}"/>
              </a:ext>
            </a:extLst>
          </p:cNvPr>
          <p:cNvSpPr>
            <a:spLocks noGrp="1" noChangeArrowheads="1"/>
          </p:cNvSpPr>
          <p:nvPr>
            <p:ph type="title"/>
          </p:nvPr>
        </p:nvSpPr>
        <p:spPr/>
        <p:txBody>
          <a:bodyPr/>
          <a:lstStyle/>
          <a:p>
            <a:r>
              <a:rPr lang="en-US" altLang="en-US"/>
              <a:t>Tips on Report Writing</a:t>
            </a:r>
          </a:p>
        </p:txBody>
      </p:sp>
      <p:sp>
        <p:nvSpPr>
          <p:cNvPr id="68611" name="Content Placeholder 2">
            <a:extLst>
              <a:ext uri="{FF2B5EF4-FFF2-40B4-BE49-F238E27FC236}">
                <a16:creationId xmlns:a16="http://schemas.microsoft.com/office/drawing/2014/main" id="{D296D172-3718-ACE1-4C39-B96DF711A74E}"/>
              </a:ext>
            </a:extLst>
          </p:cNvPr>
          <p:cNvSpPr>
            <a:spLocks noGrp="1" noChangeArrowheads="1"/>
          </p:cNvSpPr>
          <p:nvPr>
            <p:ph idx="1"/>
          </p:nvPr>
        </p:nvSpPr>
        <p:spPr>
          <a:xfrm>
            <a:off x="1543050" y="1905000"/>
            <a:ext cx="8229600" cy="4419600"/>
          </a:xfrm>
        </p:spPr>
        <p:txBody>
          <a:bodyPr>
            <a:normAutofit fontScale="92500"/>
          </a:bodyPr>
          <a:lstStyle/>
          <a:p>
            <a:r>
              <a:rPr lang="en-US" altLang="en-US" sz="2800" dirty="0"/>
              <a:t>Always make sure you have the correct time and date.</a:t>
            </a:r>
          </a:p>
          <a:p>
            <a:r>
              <a:rPr lang="en-US" altLang="en-US" sz="2800" dirty="0"/>
              <a:t>Be objective and do not include any emotionally charged language</a:t>
            </a:r>
          </a:p>
          <a:p>
            <a:r>
              <a:rPr lang="en-US" altLang="en-US" sz="2800" dirty="0"/>
              <a:t>Avoid providing diagnoses for someone; instead, describe the observed behaviors.</a:t>
            </a:r>
          </a:p>
          <a:p>
            <a:r>
              <a:rPr lang="en-US" altLang="en-US" sz="2800" dirty="0"/>
              <a:t>Avoid exaggerating or embellishing.</a:t>
            </a:r>
          </a:p>
          <a:p>
            <a:r>
              <a:rPr lang="en-US" altLang="en-US" sz="2800" dirty="0"/>
              <a:t>Write as if the individual may read the report.</a:t>
            </a:r>
          </a:p>
          <a:p>
            <a:r>
              <a:rPr lang="en-US" altLang="en-US" sz="2800" dirty="0"/>
              <a:t>Be concise </a:t>
            </a:r>
          </a:p>
          <a:p>
            <a:endParaRPr lang="en-US" altLang="en-US" sz="2800" dirty="0"/>
          </a:p>
          <a:p>
            <a:endParaRPr lang="en-US" altLang="en-US" dirty="0"/>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Title 4">
            <a:extLst>
              <a:ext uri="{FF2B5EF4-FFF2-40B4-BE49-F238E27FC236}">
                <a16:creationId xmlns:a16="http://schemas.microsoft.com/office/drawing/2014/main" id="{4033FAD7-2498-84ED-90CE-966538F296E3}"/>
              </a:ext>
            </a:extLst>
          </p:cNvPr>
          <p:cNvSpPr>
            <a:spLocks noGrp="1" noChangeArrowheads="1"/>
          </p:cNvSpPr>
          <p:nvPr>
            <p:ph type="ctrTitle"/>
          </p:nvPr>
        </p:nvSpPr>
        <p:spPr>
          <a:xfrm>
            <a:off x="1430746" y="609600"/>
            <a:ext cx="7425507" cy="2262781"/>
          </a:xfrm>
        </p:spPr>
        <p:txBody>
          <a:bodyPr/>
          <a:lstStyle/>
          <a:p>
            <a:r>
              <a:rPr lang="en-US" altLang="en-US" dirty="0"/>
              <a:t>What is Workplace Etiquette?</a:t>
            </a:r>
          </a:p>
        </p:txBody>
      </p:sp>
      <p:sp>
        <p:nvSpPr>
          <p:cNvPr id="60419" name="Subtitle 5">
            <a:extLst>
              <a:ext uri="{FF2B5EF4-FFF2-40B4-BE49-F238E27FC236}">
                <a16:creationId xmlns:a16="http://schemas.microsoft.com/office/drawing/2014/main" id="{4A5DEE1B-F7CA-172A-07CC-FBA4A0DB493C}"/>
              </a:ext>
            </a:extLst>
          </p:cNvPr>
          <p:cNvSpPr>
            <a:spLocks noGrp="1" noChangeArrowheads="1"/>
          </p:cNvSpPr>
          <p:nvPr>
            <p:ph type="subTitle" idx="1"/>
          </p:nvPr>
        </p:nvSpPr>
        <p:spPr>
          <a:xfrm>
            <a:off x="1714500" y="3985620"/>
            <a:ext cx="7743825" cy="1981200"/>
          </a:xfrm>
        </p:spPr>
        <p:txBody>
          <a:bodyPr>
            <a:normAutofit/>
          </a:bodyPr>
          <a:lstStyle/>
          <a:p>
            <a:r>
              <a:rPr lang="en-US" altLang="en-US" sz="2000" dirty="0"/>
              <a:t>Workplace etiquette means the socially acceptable ways that we interact with one another and behave in our workplace.</a:t>
            </a: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80128E-4F51-DD26-A6C8-5FF9790D71A4}"/>
              </a:ext>
            </a:extLst>
          </p:cNvPr>
          <p:cNvSpPr>
            <a:spLocks noGrp="1"/>
          </p:cNvSpPr>
          <p:nvPr>
            <p:ph type="title"/>
          </p:nvPr>
        </p:nvSpPr>
        <p:spPr/>
        <p:txBody>
          <a:bodyPr/>
          <a:lstStyle/>
          <a:p>
            <a:r>
              <a:rPr lang="en-US" dirty="0"/>
              <a:t>What we will discuss</a:t>
            </a:r>
          </a:p>
        </p:txBody>
      </p:sp>
      <p:sp>
        <p:nvSpPr>
          <p:cNvPr id="3" name="Text Placeholder 2">
            <a:extLst>
              <a:ext uri="{FF2B5EF4-FFF2-40B4-BE49-F238E27FC236}">
                <a16:creationId xmlns:a16="http://schemas.microsoft.com/office/drawing/2014/main" id="{F3F0B40E-C827-812E-A8C5-22F069600F72}"/>
              </a:ext>
            </a:extLst>
          </p:cNvPr>
          <p:cNvSpPr>
            <a:spLocks noGrp="1"/>
          </p:cNvSpPr>
          <p:nvPr>
            <p:ph type="body" sz="half" idx="1"/>
          </p:nvPr>
        </p:nvSpPr>
        <p:spPr/>
        <p:txBody>
          <a:bodyPr/>
          <a:lstStyle/>
          <a:p>
            <a:r>
              <a:rPr lang="en-US" dirty="0"/>
              <a:t>Office etiquette</a:t>
            </a:r>
          </a:p>
          <a:p>
            <a:r>
              <a:rPr lang="en-US" dirty="0"/>
              <a:t>Meeting etiquette</a:t>
            </a:r>
          </a:p>
          <a:p>
            <a:r>
              <a:rPr lang="en-US" dirty="0"/>
              <a:t>Email etiquette</a:t>
            </a:r>
          </a:p>
          <a:p>
            <a:r>
              <a:rPr lang="en-US" dirty="0"/>
              <a:t>Phone etiquette</a:t>
            </a:r>
          </a:p>
          <a:p>
            <a:r>
              <a:rPr lang="en-US" dirty="0"/>
              <a:t>Message etiquette</a:t>
            </a:r>
          </a:p>
        </p:txBody>
      </p:sp>
    </p:spTree>
    <p:extLst>
      <p:ext uri="{BB962C8B-B14F-4D97-AF65-F5344CB8AC3E}">
        <p14:creationId xmlns:p14="http://schemas.microsoft.com/office/powerpoint/2010/main" val="241697564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Title 1">
            <a:extLst>
              <a:ext uri="{FF2B5EF4-FFF2-40B4-BE49-F238E27FC236}">
                <a16:creationId xmlns:a16="http://schemas.microsoft.com/office/drawing/2014/main" id="{0EE00AF0-4AC8-845D-B0D7-99A9D10B4F7F}"/>
              </a:ext>
            </a:extLst>
          </p:cNvPr>
          <p:cNvSpPr>
            <a:spLocks noGrp="1" noChangeArrowheads="1"/>
          </p:cNvSpPr>
          <p:nvPr>
            <p:ph type="title"/>
          </p:nvPr>
        </p:nvSpPr>
        <p:spPr/>
        <p:txBody>
          <a:bodyPr/>
          <a:lstStyle/>
          <a:p>
            <a:r>
              <a:rPr lang="en-US" altLang="en-US" dirty="0"/>
              <a:t>Office etiquette</a:t>
            </a:r>
          </a:p>
        </p:txBody>
      </p:sp>
      <p:pic>
        <p:nvPicPr>
          <p:cNvPr id="5" name="Content Placeholder 4">
            <a:extLst>
              <a:ext uri="{FF2B5EF4-FFF2-40B4-BE49-F238E27FC236}">
                <a16:creationId xmlns:a16="http://schemas.microsoft.com/office/drawing/2014/main" id="{670F7E6D-80BB-6641-C09B-37F09317F116}"/>
              </a:ext>
            </a:extLst>
          </p:cNvPr>
          <p:cNvPicPr>
            <a:picLocks noGrp="1" noChangeAspect="1"/>
          </p:cNvPicPr>
          <p:nvPr>
            <p:ph sz="half" idx="1"/>
          </p:nvPr>
        </p:nvPicPr>
        <p:blipFill>
          <a:blip r:embed="rId2"/>
          <a:stretch>
            <a:fillRect/>
          </a:stretch>
        </p:blipFill>
        <p:spPr>
          <a:xfrm>
            <a:off x="2211210" y="2526902"/>
            <a:ext cx="6285090" cy="3797698"/>
          </a:xfrm>
          <a:prstGeom prst="rect">
            <a:avLst/>
          </a:prstGeom>
        </p:spPr>
      </p:pic>
      <p:sp>
        <p:nvSpPr>
          <p:cNvPr id="6" name="Content Placeholder 5">
            <a:extLst>
              <a:ext uri="{FF2B5EF4-FFF2-40B4-BE49-F238E27FC236}">
                <a16:creationId xmlns:a16="http://schemas.microsoft.com/office/drawing/2014/main" id="{9B177B4C-CE36-732B-9D29-19FDA4829F1E}"/>
              </a:ext>
            </a:extLst>
          </p:cNvPr>
          <p:cNvSpPr>
            <a:spLocks noGrp="1"/>
          </p:cNvSpPr>
          <p:nvPr>
            <p:ph sz="half" idx="2"/>
          </p:nvPr>
        </p:nvSpPr>
        <p:spPr>
          <a:xfrm>
            <a:off x="2211210" y="1768009"/>
            <a:ext cx="7505701" cy="758893"/>
          </a:xfrm>
        </p:spPr>
        <p:txBody>
          <a:bodyPr/>
          <a:lstStyle/>
          <a:p>
            <a:r>
              <a:rPr lang="en-US" dirty="0"/>
              <a:t>Activity – Group discussion</a:t>
            </a: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638E7B-12D0-2CBF-ABCE-CE1676407287}"/>
              </a:ext>
            </a:extLst>
          </p:cNvPr>
          <p:cNvSpPr>
            <a:spLocks noGrp="1"/>
          </p:cNvSpPr>
          <p:nvPr>
            <p:ph type="title"/>
          </p:nvPr>
        </p:nvSpPr>
        <p:spPr/>
        <p:txBody>
          <a:bodyPr/>
          <a:lstStyle/>
          <a:p>
            <a:r>
              <a:rPr lang="en-US" dirty="0"/>
              <a:t>Meeting etiquette</a:t>
            </a:r>
          </a:p>
        </p:txBody>
      </p:sp>
      <p:sp>
        <p:nvSpPr>
          <p:cNvPr id="3" name="Text Placeholder 2">
            <a:extLst>
              <a:ext uri="{FF2B5EF4-FFF2-40B4-BE49-F238E27FC236}">
                <a16:creationId xmlns:a16="http://schemas.microsoft.com/office/drawing/2014/main" id="{068F9135-3BF4-E409-7121-1B81D4087EF0}"/>
              </a:ext>
            </a:extLst>
          </p:cNvPr>
          <p:cNvSpPr>
            <a:spLocks noGrp="1"/>
          </p:cNvSpPr>
          <p:nvPr>
            <p:ph type="body" sz="half" idx="1"/>
          </p:nvPr>
        </p:nvSpPr>
        <p:spPr/>
        <p:txBody>
          <a:bodyPr/>
          <a:lstStyle/>
          <a:p>
            <a:r>
              <a:rPr lang="en-US" dirty="0"/>
              <a:t>Arrive on time</a:t>
            </a:r>
          </a:p>
          <a:p>
            <a:r>
              <a:rPr lang="en-US" dirty="0"/>
              <a:t>Listen carefully</a:t>
            </a:r>
          </a:p>
          <a:p>
            <a:r>
              <a:rPr lang="en-US" dirty="0"/>
              <a:t>Take notes</a:t>
            </a:r>
          </a:p>
          <a:p>
            <a:r>
              <a:rPr lang="en-US" dirty="0"/>
              <a:t>Be focused </a:t>
            </a:r>
          </a:p>
          <a:p>
            <a:r>
              <a:rPr lang="en-US" dirty="0"/>
              <a:t>Ask questions</a:t>
            </a:r>
          </a:p>
        </p:txBody>
      </p:sp>
      <p:pic>
        <p:nvPicPr>
          <p:cNvPr id="7" name="Content Placeholder 6">
            <a:extLst>
              <a:ext uri="{FF2B5EF4-FFF2-40B4-BE49-F238E27FC236}">
                <a16:creationId xmlns:a16="http://schemas.microsoft.com/office/drawing/2014/main" id="{EEF9955C-DA69-8015-7503-22AD8710CCEE}"/>
              </a:ext>
            </a:extLst>
          </p:cNvPr>
          <p:cNvPicPr>
            <a:picLocks noGrp="1" noChangeAspect="1"/>
          </p:cNvPicPr>
          <p:nvPr>
            <p:ph sz="half" idx="2"/>
          </p:nvPr>
        </p:nvPicPr>
        <p:blipFill>
          <a:blip r:embed="rId2"/>
          <a:stretch>
            <a:fillRect/>
          </a:stretch>
        </p:blipFill>
        <p:spPr>
          <a:xfrm>
            <a:off x="5829300" y="1905000"/>
            <a:ext cx="3771900" cy="3235325"/>
          </a:xfrm>
          <a:prstGeom prst="rect">
            <a:avLst/>
          </a:prstGeom>
        </p:spPr>
      </p:pic>
    </p:spTree>
    <p:extLst>
      <p:ext uri="{BB962C8B-B14F-4D97-AF65-F5344CB8AC3E}">
        <p14:creationId xmlns:p14="http://schemas.microsoft.com/office/powerpoint/2010/main" val="2756749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5ECDFA6B-B5A5-7059-B179-B63BA2E4BD73}"/>
              </a:ext>
            </a:extLst>
          </p:cNvPr>
          <p:cNvSpPr>
            <a:spLocks noGrp="1" noChangeArrowheads="1"/>
          </p:cNvSpPr>
          <p:nvPr>
            <p:ph type="title"/>
          </p:nvPr>
        </p:nvSpPr>
        <p:spPr>
          <a:xfrm>
            <a:off x="1714500" y="381000"/>
            <a:ext cx="7543800" cy="1143000"/>
          </a:xfrm>
        </p:spPr>
        <p:txBody>
          <a:bodyPr/>
          <a:lstStyle/>
          <a:p>
            <a:pPr eaLnBrk="1" hangingPunct="1"/>
            <a:r>
              <a:rPr lang="en-US" altLang="en-US" sz="3400"/>
              <a:t>What is Communication?</a:t>
            </a:r>
          </a:p>
        </p:txBody>
      </p:sp>
      <p:sp>
        <p:nvSpPr>
          <p:cNvPr id="8195" name="Rectangle 3">
            <a:extLst>
              <a:ext uri="{FF2B5EF4-FFF2-40B4-BE49-F238E27FC236}">
                <a16:creationId xmlns:a16="http://schemas.microsoft.com/office/drawing/2014/main" id="{2404E813-D47F-3187-98E6-890EE0DC33BA}"/>
              </a:ext>
            </a:extLst>
          </p:cNvPr>
          <p:cNvSpPr>
            <a:spLocks noGrp="1" noChangeArrowheads="1"/>
          </p:cNvSpPr>
          <p:nvPr>
            <p:ph type="body" sz="half" idx="1"/>
          </p:nvPr>
        </p:nvSpPr>
        <p:spPr>
          <a:xfrm>
            <a:off x="685800" y="1600200"/>
            <a:ext cx="8915400" cy="1295400"/>
          </a:xfrm>
        </p:spPr>
        <p:txBody>
          <a:bodyPr>
            <a:normAutofit fontScale="92500" lnSpcReduction="10000"/>
          </a:bodyPr>
          <a:lstStyle/>
          <a:p>
            <a:pPr algn="ctr" eaLnBrk="1" hangingPunct="1">
              <a:buFont typeface="Wingdings" panose="05000000000000000000" pitchFamily="2" charset="2"/>
              <a:buNone/>
            </a:pPr>
            <a:r>
              <a:rPr lang="en-US" altLang="en-US" sz="2200" dirty="0"/>
              <a:t>Communication is a </a:t>
            </a:r>
            <a:r>
              <a:rPr lang="en-US" altLang="en-US" sz="2200" dirty="0">
                <a:solidFill>
                  <a:schemeClr val="tx1"/>
                </a:solidFill>
              </a:rPr>
              <a:t>dynamic </a:t>
            </a:r>
            <a:r>
              <a:rPr lang="en-US" altLang="en-US" sz="2200" dirty="0"/>
              <a:t>process</a:t>
            </a:r>
            <a:r>
              <a:rPr lang="en-US" altLang="en-US" sz="2200" dirty="0">
                <a:solidFill>
                  <a:schemeClr val="tx1"/>
                </a:solidFill>
              </a:rPr>
              <a:t> </a:t>
            </a:r>
            <a:r>
              <a:rPr lang="en-US" altLang="en-US" sz="2200" dirty="0"/>
              <a:t>by which </a:t>
            </a:r>
            <a:r>
              <a:rPr lang="en-US" altLang="en-US" sz="2200" dirty="0">
                <a:solidFill>
                  <a:schemeClr val="tx1"/>
                </a:solidFill>
              </a:rPr>
              <a:t>meaning</a:t>
            </a:r>
            <a:r>
              <a:rPr lang="en-US" altLang="en-US" sz="2200" dirty="0"/>
              <a:t> is exchanged between individuals or an individual and a group through a common </a:t>
            </a:r>
            <a:r>
              <a:rPr lang="en-US" altLang="en-US" sz="2200" dirty="0">
                <a:solidFill>
                  <a:schemeClr val="tx1"/>
                </a:solidFill>
              </a:rPr>
              <a:t>system</a:t>
            </a:r>
            <a:r>
              <a:rPr lang="en-US" altLang="en-US" sz="2200" dirty="0"/>
              <a:t>; speech, visuals, signals, writing or behavior.</a:t>
            </a:r>
          </a:p>
        </p:txBody>
      </p:sp>
      <p:pic>
        <p:nvPicPr>
          <p:cNvPr id="8198" name="Picture 6" descr="people_talking">
            <a:extLst>
              <a:ext uri="{FF2B5EF4-FFF2-40B4-BE49-F238E27FC236}">
                <a16:creationId xmlns:a16="http://schemas.microsoft.com/office/drawing/2014/main" id="{CC99B5E8-2305-6081-52DE-FE572FA5A1CB}"/>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5143500" y="3027363"/>
            <a:ext cx="2438400" cy="2057400"/>
          </a:xfrm>
        </p:spPr>
      </p:pic>
      <p:sp>
        <p:nvSpPr>
          <p:cNvPr id="8196" name="Rectangle 4">
            <a:extLst>
              <a:ext uri="{FF2B5EF4-FFF2-40B4-BE49-F238E27FC236}">
                <a16:creationId xmlns:a16="http://schemas.microsoft.com/office/drawing/2014/main" id="{87A30D95-BC94-0D70-3241-583CBB5D0236}"/>
              </a:ext>
            </a:extLst>
          </p:cNvPr>
          <p:cNvSpPr>
            <a:spLocks noChangeArrowheads="1"/>
          </p:cNvSpPr>
          <p:nvPr/>
        </p:nvSpPr>
        <p:spPr bwMode="auto">
          <a:xfrm>
            <a:off x="3162300" y="5084763"/>
            <a:ext cx="6757988" cy="1570037"/>
          </a:xfrm>
          <a:prstGeom prst="rect">
            <a:avLst/>
          </a:prstGeom>
          <a:noFill/>
          <a:ln w="12700" cap="sq">
            <a:noFill/>
            <a:miter lim="800000"/>
            <a:headEnd type="none" w="sm" len="sm"/>
            <a:tailEnd type="none" w="sm" len="sm"/>
          </a:ln>
          <a:effec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defRPr/>
            </a:pPr>
            <a:r>
              <a:rPr lang="en-US" altLang="en-US" dirty="0">
                <a:effectLst>
                  <a:outerShdw blurRad="38100" dist="38100" dir="2700000" algn="tl">
                    <a:srgbClr val="C0C0C0"/>
                  </a:outerShdw>
                </a:effectLst>
              </a:rPr>
              <a:t>Communication is not a mysterious process.</a:t>
            </a:r>
            <a:br>
              <a:rPr lang="en-US" altLang="en-US" dirty="0">
                <a:effectLst>
                  <a:outerShdw blurRad="38100" dist="38100" dir="2700000" algn="tl">
                    <a:srgbClr val="C0C0C0"/>
                  </a:outerShdw>
                </a:effectLst>
              </a:rPr>
            </a:br>
            <a:r>
              <a:rPr lang="en-US" altLang="en-US" dirty="0">
                <a:effectLst>
                  <a:outerShdw blurRad="38100" dist="38100" dir="2700000" algn="tl">
                    <a:srgbClr val="C0C0C0"/>
                  </a:outerShdw>
                </a:effectLst>
              </a:rPr>
              <a:t>It takes place when the ideas from your mind are transferred to another’s and arrive intact, complete, and coherent.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path" presetSubtype="0" accel="50000" decel="50000" fill="hold" nodeType="withEffect">
                                  <p:stCondLst>
                                    <p:cond delay="0"/>
                                  </p:stCondLst>
                                  <p:iterate type="lt">
                                    <p:tmPct val="10000"/>
                                  </p:iterate>
                                  <p:childTnLst>
                                    <p:animMotion origin="layout" path="M -3.33333E-6 1.11111E-6 C 0.06898 1.11111E-6 0.125 0.02847 0.125 0.06389 C 0.125 0.09907 0.06898 0.12778 -3.33333E-6 0.12778 C -0.06913 0.12778 -0.125 0.09907 -0.125 0.06389 C -0.125 0.02847 -0.06913 1.11111E-6 -3.33333E-6 1.11111E-6 Z " pathEditMode="relative" rAng="0" ptsTypes="AAAAA">
                                      <p:cBhvr>
                                        <p:cTn id="6" dur="2000" fill="hold"/>
                                        <p:tgtEl>
                                          <p:spTgt spid="8194"/>
                                        </p:tgtEl>
                                        <p:attrNameLst>
                                          <p:attrName>ppt_x</p:attrName>
                                          <p:attrName>ppt_y</p:attrName>
                                        </p:attrNameLst>
                                      </p:cBhvr>
                                      <p:rCtr x="0" y="6389"/>
                                    </p:animMotion>
                                  </p:childTnLst>
                                </p:cTn>
                              </p:par>
                            </p:childTnLst>
                          </p:cTn>
                        </p:par>
                      </p:childTnLst>
                    </p:cTn>
                  </p:par>
                  <p:par>
                    <p:cTn id="7" fill="hold" nodeType="clickPar">
                      <p:stCondLst>
                        <p:cond delay="indefinite"/>
                      </p:stCondLst>
                      <p:childTnLst>
                        <p:par>
                          <p:cTn id="8" fill="hold" nodeType="withGroup">
                            <p:stCondLst>
                              <p:cond delay="0"/>
                            </p:stCondLst>
                            <p:childTnLst>
                              <p:par>
                                <p:cTn id="9" presetID="10" presetClass="entr" presetSubtype="0" fill="hold" nodeType="clickEffect">
                                  <p:stCondLst>
                                    <p:cond delay="0"/>
                                  </p:stCondLst>
                                  <p:childTnLst>
                                    <p:set>
                                      <p:cBhvr>
                                        <p:cTn id="10" dur="1" fill="hold">
                                          <p:stCondLst>
                                            <p:cond delay="0"/>
                                          </p:stCondLst>
                                        </p:cTn>
                                        <p:tgtEl>
                                          <p:spTgt spid="8195">
                                            <p:txEl>
                                              <p:pRg st="0" end="0"/>
                                            </p:txEl>
                                          </p:spTgt>
                                        </p:tgtEl>
                                        <p:attrNameLst>
                                          <p:attrName>style.visibility</p:attrName>
                                        </p:attrNameLst>
                                      </p:cBhvr>
                                      <p:to>
                                        <p:strVal val="visible"/>
                                      </p:to>
                                    </p:set>
                                    <p:animEffect transition="in" filter="fade">
                                      <p:cBhvr>
                                        <p:cTn id="11" dur="1000">
                                          <p:stCondLst>
                                            <p:cond delay="0"/>
                                          </p:stCondLst>
                                        </p:cTn>
                                        <p:tgtEl>
                                          <p:spTgt spid="8195">
                                            <p:txEl>
                                              <p:pRg st="0" end="0"/>
                                            </p:txEl>
                                          </p:spTgt>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 presetClass="entr" presetSubtype="4" fill="hold" nodeType="clickEffect">
                                  <p:stCondLst>
                                    <p:cond delay="0"/>
                                  </p:stCondLst>
                                  <p:childTnLst>
                                    <p:set>
                                      <p:cBhvr>
                                        <p:cTn id="15" dur="1" fill="hold">
                                          <p:stCondLst>
                                            <p:cond delay="0"/>
                                          </p:stCondLst>
                                        </p:cTn>
                                        <p:tgtEl>
                                          <p:spTgt spid="8196"/>
                                        </p:tgtEl>
                                        <p:attrNameLst>
                                          <p:attrName>style.visibility</p:attrName>
                                        </p:attrNameLst>
                                      </p:cBhvr>
                                      <p:to>
                                        <p:strVal val="visible"/>
                                      </p:to>
                                    </p:set>
                                    <p:anim calcmode="lin" valueType="num">
                                      <p:cBhvr additive="base">
                                        <p:cTn id="16" dur="2000" fill="hold"/>
                                        <p:tgtEl>
                                          <p:spTgt spid="8196"/>
                                        </p:tgtEl>
                                        <p:attrNameLst>
                                          <p:attrName>ppt_x</p:attrName>
                                        </p:attrNameLst>
                                      </p:cBhvr>
                                      <p:tavLst>
                                        <p:tav tm="0">
                                          <p:val>
                                            <p:strVal val="#ppt_x"/>
                                          </p:val>
                                        </p:tav>
                                        <p:tav tm="100000">
                                          <p:val>
                                            <p:strVal val="#ppt_x"/>
                                          </p:val>
                                        </p:tav>
                                      </p:tavLst>
                                    </p:anim>
                                    <p:anim calcmode="lin" valueType="num">
                                      <p:cBhvr additive="base">
                                        <p:cTn id="17" dur="2000" fill="hold"/>
                                        <p:tgtEl>
                                          <p:spTgt spid="8196"/>
                                        </p:tgtEl>
                                        <p:attrNameLst>
                                          <p:attrName>ppt_y</p:attrName>
                                        </p:attrNameLst>
                                      </p:cBhvr>
                                      <p:tavLst>
                                        <p:tav tm="0">
                                          <p:val>
                                            <p:strVal val="1+#ppt_h/2"/>
                                          </p:val>
                                        </p:tav>
                                        <p:tav tm="100000">
                                          <p:val>
                                            <p:strVal val="#ppt_y"/>
                                          </p:val>
                                        </p:tav>
                                      </p:tavLst>
                                    </p:anim>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8198"/>
                                        </p:tgtEl>
                                        <p:attrNameLst>
                                          <p:attrName>style.visibility</p:attrName>
                                        </p:attrNameLst>
                                      </p:cBhvr>
                                      <p:to>
                                        <p:strVal val="visible"/>
                                      </p:to>
                                    </p:set>
                                    <p:animEffect transition="in" filter="blinds(horizontal)">
                                      <p:cBhvr>
                                        <p:cTn id="22" dur="500"/>
                                        <p:tgtEl>
                                          <p:spTgt spid="81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4" grpId="0"/>
      <p:bldP spid="8195" grpId="0" build="p"/>
      <p:bldP spid="8196"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07387D-6045-9D43-2294-724845E9A61A}"/>
              </a:ext>
            </a:extLst>
          </p:cNvPr>
          <p:cNvSpPr>
            <a:spLocks noGrp="1"/>
          </p:cNvSpPr>
          <p:nvPr>
            <p:ph type="title"/>
          </p:nvPr>
        </p:nvSpPr>
        <p:spPr/>
        <p:txBody>
          <a:bodyPr/>
          <a:lstStyle/>
          <a:p>
            <a:r>
              <a:rPr lang="en-US" dirty="0"/>
              <a:t>Email etiquette</a:t>
            </a:r>
          </a:p>
        </p:txBody>
      </p:sp>
      <p:sp>
        <p:nvSpPr>
          <p:cNvPr id="4" name="Content Placeholder 3">
            <a:extLst>
              <a:ext uri="{FF2B5EF4-FFF2-40B4-BE49-F238E27FC236}">
                <a16:creationId xmlns:a16="http://schemas.microsoft.com/office/drawing/2014/main" id="{4841FA9F-A37B-9D23-2036-C9E2B290B38C}"/>
              </a:ext>
            </a:extLst>
          </p:cNvPr>
          <p:cNvSpPr>
            <a:spLocks noGrp="1"/>
          </p:cNvSpPr>
          <p:nvPr>
            <p:ph sz="half" idx="2"/>
          </p:nvPr>
        </p:nvSpPr>
        <p:spPr>
          <a:xfrm>
            <a:off x="1676400" y="1717675"/>
            <a:ext cx="7962900" cy="2473325"/>
          </a:xfrm>
        </p:spPr>
        <p:txBody>
          <a:bodyPr>
            <a:normAutofit lnSpcReduction="10000"/>
          </a:bodyPr>
          <a:lstStyle/>
          <a:p>
            <a:r>
              <a:rPr lang="en-US" sz="2000" dirty="0"/>
              <a:t>Respond promptly</a:t>
            </a:r>
          </a:p>
          <a:p>
            <a:r>
              <a:rPr lang="en-US" sz="2000" dirty="0"/>
              <a:t>Include a salutation and a closing remark.</a:t>
            </a:r>
          </a:p>
          <a:p>
            <a:r>
              <a:rPr lang="en-US" sz="2000" dirty="0"/>
              <a:t>Be concise and to the point</a:t>
            </a:r>
          </a:p>
          <a:p>
            <a:r>
              <a:rPr lang="en-US" sz="2000" dirty="0"/>
              <a:t>Check for proper spelling, grammar and punctuation</a:t>
            </a:r>
          </a:p>
          <a:p>
            <a:r>
              <a:rPr lang="en-US" sz="2000" dirty="0"/>
              <a:t>Write clear and subject line</a:t>
            </a:r>
          </a:p>
          <a:p>
            <a:r>
              <a:rPr lang="en-US" sz="2000" dirty="0"/>
              <a:t>“Reply to all” sparingly</a:t>
            </a:r>
          </a:p>
        </p:txBody>
      </p:sp>
      <p:pic>
        <p:nvPicPr>
          <p:cNvPr id="6" name="Picture 5">
            <a:extLst>
              <a:ext uri="{FF2B5EF4-FFF2-40B4-BE49-F238E27FC236}">
                <a16:creationId xmlns:a16="http://schemas.microsoft.com/office/drawing/2014/main" id="{C6B07B3E-6732-431C-1693-2EB3AC8AB55D}"/>
              </a:ext>
            </a:extLst>
          </p:cNvPr>
          <p:cNvPicPr>
            <a:picLocks noChangeAspect="1"/>
          </p:cNvPicPr>
          <p:nvPr/>
        </p:nvPicPr>
        <p:blipFill>
          <a:blip r:embed="rId2"/>
          <a:stretch>
            <a:fillRect/>
          </a:stretch>
        </p:blipFill>
        <p:spPr>
          <a:xfrm>
            <a:off x="3390900" y="4038600"/>
            <a:ext cx="3200400" cy="2473325"/>
          </a:xfrm>
          <a:prstGeom prst="rect">
            <a:avLst/>
          </a:prstGeom>
        </p:spPr>
      </p:pic>
    </p:spTree>
    <p:extLst>
      <p:ext uri="{BB962C8B-B14F-4D97-AF65-F5344CB8AC3E}">
        <p14:creationId xmlns:p14="http://schemas.microsoft.com/office/powerpoint/2010/main" val="377033864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DEE2A7-C25D-4F44-F5E5-B5C77AA81A0E}"/>
              </a:ext>
            </a:extLst>
          </p:cNvPr>
          <p:cNvSpPr>
            <a:spLocks noGrp="1"/>
          </p:cNvSpPr>
          <p:nvPr>
            <p:ph type="title"/>
          </p:nvPr>
        </p:nvSpPr>
        <p:spPr/>
        <p:txBody>
          <a:bodyPr/>
          <a:lstStyle/>
          <a:p>
            <a:r>
              <a:rPr lang="en-US" dirty="0"/>
              <a:t>Phone etiquette</a:t>
            </a:r>
          </a:p>
        </p:txBody>
      </p:sp>
      <p:sp>
        <p:nvSpPr>
          <p:cNvPr id="3" name="Text Placeholder 2">
            <a:extLst>
              <a:ext uri="{FF2B5EF4-FFF2-40B4-BE49-F238E27FC236}">
                <a16:creationId xmlns:a16="http://schemas.microsoft.com/office/drawing/2014/main" id="{1C290339-8C06-A8DE-F57F-699F0175ACA4}"/>
              </a:ext>
            </a:extLst>
          </p:cNvPr>
          <p:cNvSpPr>
            <a:spLocks noGrp="1"/>
          </p:cNvSpPr>
          <p:nvPr>
            <p:ph type="body" sz="half" idx="1"/>
          </p:nvPr>
        </p:nvSpPr>
        <p:spPr>
          <a:xfrm>
            <a:off x="1714500" y="1905000"/>
            <a:ext cx="6000750" cy="4114800"/>
          </a:xfrm>
        </p:spPr>
        <p:txBody>
          <a:bodyPr>
            <a:normAutofit lnSpcReduction="10000"/>
          </a:bodyPr>
          <a:lstStyle/>
          <a:p>
            <a:r>
              <a:rPr lang="en-US" sz="2400" dirty="0"/>
              <a:t>Answer the call within 3 rings</a:t>
            </a:r>
          </a:p>
          <a:p>
            <a:r>
              <a:rPr lang="en-US" sz="2400" dirty="0"/>
              <a:t>Immediately introduce and greet</a:t>
            </a:r>
          </a:p>
          <a:p>
            <a:r>
              <a:rPr lang="en-US" sz="2400" dirty="0"/>
              <a:t>Be audible</a:t>
            </a:r>
          </a:p>
          <a:p>
            <a:r>
              <a:rPr lang="en-US" sz="2400" dirty="0"/>
              <a:t>Use proper language and tone</a:t>
            </a:r>
          </a:p>
          <a:p>
            <a:r>
              <a:rPr lang="en-US" sz="2400" dirty="0"/>
              <a:t>Ask before putting someone on hold, speaker or transferring a call</a:t>
            </a:r>
          </a:p>
          <a:p>
            <a:r>
              <a:rPr lang="en-US" sz="2400" dirty="0"/>
              <a:t>Be patient and listen keenly</a:t>
            </a:r>
          </a:p>
          <a:p>
            <a:r>
              <a:rPr lang="en-US" sz="2400" dirty="0"/>
              <a:t>Return missed calls within reasonable time</a:t>
            </a:r>
          </a:p>
          <a:p>
            <a:endParaRPr lang="en-US" dirty="0"/>
          </a:p>
        </p:txBody>
      </p:sp>
      <p:pic>
        <p:nvPicPr>
          <p:cNvPr id="5" name="Content Placeholder 4">
            <a:extLst>
              <a:ext uri="{FF2B5EF4-FFF2-40B4-BE49-F238E27FC236}">
                <a16:creationId xmlns:a16="http://schemas.microsoft.com/office/drawing/2014/main" id="{8F8D03E9-AA10-0A2E-9895-93E3A262F824}"/>
              </a:ext>
            </a:extLst>
          </p:cNvPr>
          <p:cNvPicPr>
            <a:picLocks noGrp="1" noChangeAspect="1"/>
          </p:cNvPicPr>
          <p:nvPr>
            <p:ph sz="half" idx="2"/>
          </p:nvPr>
        </p:nvPicPr>
        <p:blipFill>
          <a:blip r:embed="rId2"/>
          <a:stretch>
            <a:fillRect/>
          </a:stretch>
        </p:blipFill>
        <p:spPr>
          <a:xfrm>
            <a:off x="6381750" y="3257550"/>
            <a:ext cx="2571750" cy="1409700"/>
          </a:xfrm>
          <a:prstGeom prst="rect">
            <a:avLst/>
          </a:prstGeom>
        </p:spPr>
      </p:pic>
    </p:spTree>
    <p:extLst>
      <p:ext uri="{BB962C8B-B14F-4D97-AF65-F5344CB8AC3E}">
        <p14:creationId xmlns:p14="http://schemas.microsoft.com/office/powerpoint/2010/main" val="152103392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7" name="Title 7">
            <a:extLst>
              <a:ext uri="{FF2B5EF4-FFF2-40B4-BE49-F238E27FC236}">
                <a16:creationId xmlns:a16="http://schemas.microsoft.com/office/drawing/2014/main" id="{0B370A38-5544-CDB2-A9D9-E00FFB90FE30}"/>
              </a:ext>
            </a:extLst>
          </p:cNvPr>
          <p:cNvSpPr>
            <a:spLocks noGrp="1" noChangeArrowheads="1"/>
          </p:cNvSpPr>
          <p:nvPr>
            <p:ph type="title"/>
          </p:nvPr>
        </p:nvSpPr>
        <p:spPr/>
        <p:txBody>
          <a:bodyPr/>
          <a:lstStyle/>
          <a:p>
            <a:r>
              <a:rPr lang="en-US" altLang="en-US" dirty="0"/>
              <a:t>Etiquette Summary</a:t>
            </a:r>
          </a:p>
        </p:txBody>
      </p:sp>
      <p:sp>
        <p:nvSpPr>
          <p:cNvPr id="62466" name="Text Placeholder 4">
            <a:extLst>
              <a:ext uri="{FF2B5EF4-FFF2-40B4-BE49-F238E27FC236}">
                <a16:creationId xmlns:a16="http://schemas.microsoft.com/office/drawing/2014/main" id="{FE43AE77-0B19-A116-354B-B6C3EA11CA39}"/>
              </a:ext>
            </a:extLst>
          </p:cNvPr>
          <p:cNvSpPr>
            <a:spLocks noGrp="1" noChangeArrowheads="1"/>
          </p:cNvSpPr>
          <p:nvPr>
            <p:ph type="body" sz="half" idx="1"/>
          </p:nvPr>
        </p:nvSpPr>
        <p:spPr>
          <a:xfrm>
            <a:off x="1714500" y="1905000"/>
            <a:ext cx="7543800" cy="4343400"/>
          </a:xfrm>
        </p:spPr>
        <p:txBody>
          <a:bodyPr>
            <a:normAutofit fontScale="92500" lnSpcReduction="10000"/>
          </a:bodyPr>
          <a:lstStyle/>
          <a:p>
            <a:pPr>
              <a:buFont typeface="Wingdings" panose="05000000000000000000" pitchFamily="2" charset="2"/>
              <a:buChar char="v"/>
            </a:pPr>
            <a:r>
              <a:rPr lang="en-US" altLang="en-US" sz="2400"/>
              <a:t>Maintain good hygiene and proper sanitation</a:t>
            </a:r>
          </a:p>
          <a:p>
            <a:pPr>
              <a:buFont typeface="Wingdings" panose="05000000000000000000" pitchFamily="2" charset="2"/>
              <a:buChar char="v"/>
            </a:pPr>
            <a:r>
              <a:rPr lang="en-US" altLang="en-US" sz="2400"/>
              <a:t>Punctuality</a:t>
            </a:r>
          </a:p>
          <a:p>
            <a:pPr>
              <a:buFont typeface="Wingdings" panose="05000000000000000000" pitchFamily="2" charset="2"/>
              <a:buChar char="v"/>
            </a:pPr>
            <a:r>
              <a:rPr lang="en-US" altLang="en-US" sz="2400"/>
              <a:t>Maintain professional boundaries</a:t>
            </a:r>
          </a:p>
          <a:p>
            <a:pPr>
              <a:buFont typeface="Wingdings" panose="05000000000000000000" pitchFamily="2" charset="2"/>
              <a:buChar char="v"/>
            </a:pPr>
            <a:r>
              <a:rPr lang="en-US" altLang="en-US" sz="2400"/>
              <a:t>Show respect for others</a:t>
            </a:r>
          </a:p>
          <a:p>
            <a:pPr>
              <a:buFont typeface="Wingdings" panose="05000000000000000000" pitchFamily="2" charset="2"/>
              <a:buChar char="v"/>
            </a:pPr>
            <a:r>
              <a:rPr lang="en-US" altLang="en-US" sz="2400"/>
              <a:t>Dress appropriately</a:t>
            </a:r>
          </a:p>
          <a:p>
            <a:pPr>
              <a:buFont typeface="Wingdings" panose="05000000000000000000" pitchFamily="2" charset="2"/>
              <a:buChar char="v"/>
            </a:pPr>
            <a:r>
              <a:rPr lang="en-US" altLang="en-US" sz="2400"/>
              <a:t>Exercise professionalism</a:t>
            </a:r>
          </a:p>
          <a:p>
            <a:pPr>
              <a:buFont typeface="Wingdings" panose="05000000000000000000" pitchFamily="2" charset="2"/>
              <a:buChar char="v"/>
            </a:pPr>
            <a:r>
              <a:rPr lang="en-US" altLang="en-US" sz="2400"/>
              <a:t>Be trustworthy</a:t>
            </a:r>
          </a:p>
          <a:p>
            <a:pPr>
              <a:buFont typeface="Wingdings" panose="05000000000000000000" pitchFamily="2" charset="2"/>
              <a:buChar char="v"/>
            </a:pPr>
            <a:r>
              <a:rPr lang="en-US" altLang="en-US" sz="2400"/>
              <a:t>Communicate effectively</a:t>
            </a:r>
          </a:p>
          <a:p>
            <a:pPr>
              <a:buFont typeface="Wingdings" panose="05000000000000000000" pitchFamily="2" charset="2"/>
              <a:buChar char="v"/>
            </a:pPr>
            <a:r>
              <a:rPr lang="en-US" altLang="en-US" sz="2400"/>
              <a:t>Take notes </a:t>
            </a:r>
            <a:br>
              <a:rPr lang="en-US" altLang="en-US" sz="2400"/>
            </a:br>
            <a:endParaRPr lang="en-US" altLang="en-US" sz="2400"/>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51B619-548C-C630-4930-ADFA2079B1D8}"/>
              </a:ext>
            </a:extLst>
          </p:cNvPr>
          <p:cNvSpPr>
            <a:spLocks noGrp="1"/>
          </p:cNvSpPr>
          <p:nvPr>
            <p:ph type="title"/>
          </p:nvPr>
        </p:nvSpPr>
        <p:spPr>
          <a:xfrm>
            <a:off x="1638300" y="366574"/>
            <a:ext cx="7886700" cy="1527175"/>
          </a:xfrm>
        </p:spPr>
        <p:txBody>
          <a:bodyPr/>
          <a:lstStyle/>
          <a:p>
            <a:r>
              <a:rPr lang="en-US" dirty="0"/>
              <a:t>Organizational Policy</a:t>
            </a:r>
          </a:p>
        </p:txBody>
      </p:sp>
      <p:pic>
        <p:nvPicPr>
          <p:cNvPr id="5" name="Picture 4">
            <a:extLst>
              <a:ext uri="{FF2B5EF4-FFF2-40B4-BE49-F238E27FC236}">
                <a16:creationId xmlns:a16="http://schemas.microsoft.com/office/drawing/2014/main" id="{5AB8620C-ABCC-4838-29C9-D839FD505D65}"/>
              </a:ext>
            </a:extLst>
          </p:cNvPr>
          <p:cNvPicPr>
            <a:picLocks noChangeAspect="1"/>
          </p:cNvPicPr>
          <p:nvPr/>
        </p:nvPicPr>
        <p:blipFill>
          <a:blip r:embed="rId2"/>
          <a:stretch>
            <a:fillRect/>
          </a:stretch>
        </p:blipFill>
        <p:spPr>
          <a:xfrm>
            <a:off x="1409700" y="1893748"/>
            <a:ext cx="3748252" cy="4126051"/>
          </a:xfrm>
          <a:prstGeom prst="rect">
            <a:avLst/>
          </a:prstGeom>
        </p:spPr>
      </p:pic>
      <p:sp>
        <p:nvSpPr>
          <p:cNvPr id="7" name="TextBox 6">
            <a:extLst>
              <a:ext uri="{FF2B5EF4-FFF2-40B4-BE49-F238E27FC236}">
                <a16:creationId xmlns:a16="http://schemas.microsoft.com/office/drawing/2014/main" id="{1C9F4038-5743-6192-33CD-C6135695523E}"/>
              </a:ext>
            </a:extLst>
          </p:cNvPr>
          <p:cNvSpPr txBox="1"/>
          <p:nvPr/>
        </p:nvSpPr>
        <p:spPr>
          <a:xfrm>
            <a:off x="5157952" y="2971800"/>
            <a:ext cx="4938548" cy="1200329"/>
          </a:xfrm>
          <a:prstGeom prst="rect">
            <a:avLst/>
          </a:prstGeom>
          <a:noFill/>
        </p:spPr>
        <p:txBody>
          <a:bodyPr wrap="square">
            <a:spAutoFit/>
          </a:bodyPr>
          <a:lstStyle/>
          <a:p>
            <a:r>
              <a:rPr lang="en-US" dirty="0"/>
              <a:t>This is a set of rules, responsibilities, processes, and timelines that govern the behavior of carious entities connected with an organization</a:t>
            </a:r>
          </a:p>
        </p:txBody>
      </p:sp>
    </p:spTree>
    <p:extLst>
      <p:ext uri="{BB962C8B-B14F-4D97-AF65-F5344CB8AC3E}">
        <p14:creationId xmlns:p14="http://schemas.microsoft.com/office/powerpoint/2010/main" val="355309227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Title 1">
            <a:extLst>
              <a:ext uri="{FF2B5EF4-FFF2-40B4-BE49-F238E27FC236}">
                <a16:creationId xmlns:a16="http://schemas.microsoft.com/office/drawing/2014/main" id="{79175978-FE22-300D-AEA0-7D1941FC1403}"/>
              </a:ext>
            </a:extLst>
          </p:cNvPr>
          <p:cNvSpPr>
            <a:spLocks noGrp="1" noChangeArrowheads="1"/>
          </p:cNvSpPr>
          <p:nvPr>
            <p:ph type="title"/>
          </p:nvPr>
        </p:nvSpPr>
        <p:spPr>
          <a:xfrm>
            <a:off x="1866900" y="457200"/>
            <a:ext cx="7412849" cy="1280890"/>
          </a:xfrm>
        </p:spPr>
        <p:txBody>
          <a:bodyPr/>
          <a:lstStyle/>
          <a:p>
            <a:r>
              <a:rPr lang="en-US" altLang="en-US" dirty="0"/>
              <a:t>Healthcare policies</a:t>
            </a:r>
            <a:br>
              <a:rPr lang="en-US" altLang="en-US" dirty="0"/>
            </a:br>
            <a:endParaRPr lang="en-US" altLang="en-US" sz="2800" dirty="0"/>
          </a:p>
        </p:txBody>
      </p:sp>
      <p:sp>
        <p:nvSpPr>
          <p:cNvPr id="64515" name="Content Placeholder 2">
            <a:extLst>
              <a:ext uri="{FF2B5EF4-FFF2-40B4-BE49-F238E27FC236}">
                <a16:creationId xmlns:a16="http://schemas.microsoft.com/office/drawing/2014/main" id="{619AE705-5835-0DC9-B37B-8DB579BDF51F}"/>
              </a:ext>
            </a:extLst>
          </p:cNvPr>
          <p:cNvSpPr>
            <a:spLocks noGrp="1" noChangeArrowheads="1"/>
          </p:cNvSpPr>
          <p:nvPr>
            <p:ph idx="1"/>
          </p:nvPr>
        </p:nvSpPr>
        <p:spPr>
          <a:xfrm>
            <a:off x="1714500" y="1905000"/>
            <a:ext cx="6743700" cy="4114800"/>
          </a:xfrm>
        </p:spPr>
        <p:txBody>
          <a:bodyPr>
            <a:normAutofit fontScale="92500" lnSpcReduction="10000"/>
          </a:bodyPr>
          <a:lstStyle/>
          <a:p>
            <a:r>
              <a:rPr lang="en-US" altLang="en-US" sz="2400" dirty="0"/>
              <a:t>Patient care policies</a:t>
            </a:r>
          </a:p>
          <a:p>
            <a:r>
              <a:rPr lang="en-US" altLang="en-US" sz="2400" dirty="0"/>
              <a:t>Workplace health and safety policies</a:t>
            </a:r>
          </a:p>
          <a:p>
            <a:r>
              <a:rPr lang="en-US" altLang="en-US" sz="2400" dirty="0"/>
              <a:t>Information security policies</a:t>
            </a:r>
          </a:p>
          <a:p>
            <a:r>
              <a:rPr lang="en-US" altLang="en-US" sz="2400" dirty="0"/>
              <a:t>Data privacy and IT security</a:t>
            </a:r>
          </a:p>
          <a:p>
            <a:r>
              <a:rPr lang="en-US" altLang="en-US" sz="2400" dirty="0"/>
              <a:t>Drug handling</a:t>
            </a:r>
          </a:p>
          <a:p>
            <a:r>
              <a:rPr lang="en-US" altLang="en-US" sz="2400" dirty="0"/>
              <a:t>Administrative and HR policies</a:t>
            </a:r>
          </a:p>
          <a:p>
            <a:r>
              <a:rPr lang="en-US" altLang="en-US" sz="2400" dirty="0"/>
              <a:t>Infectious disease policies</a:t>
            </a:r>
          </a:p>
          <a:p>
            <a:r>
              <a:rPr lang="en-US" altLang="en-US" sz="2400" dirty="0"/>
              <a:t>Code of ethics</a:t>
            </a:r>
          </a:p>
          <a:p>
            <a:r>
              <a:rPr lang="en-US" altLang="en-US" sz="2400" dirty="0"/>
              <a:t>Social media policies</a:t>
            </a: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Title 1">
            <a:extLst>
              <a:ext uri="{FF2B5EF4-FFF2-40B4-BE49-F238E27FC236}">
                <a16:creationId xmlns:a16="http://schemas.microsoft.com/office/drawing/2014/main" id="{C55E344E-C48F-1452-D7FE-EFE740D6292C}"/>
              </a:ext>
            </a:extLst>
          </p:cNvPr>
          <p:cNvSpPr>
            <a:spLocks noGrp="1" noChangeArrowheads="1"/>
          </p:cNvSpPr>
          <p:nvPr>
            <p:ph type="title"/>
          </p:nvPr>
        </p:nvSpPr>
        <p:spPr/>
        <p:txBody>
          <a:bodyPr/>
          <a:lstStyle/>
          <a:p>
            <a:r>
              <a:rPr lang="en-US" altLang="en-US" dirty="0"/>
              <a:t>Questioning Techniques</a:t>
            </a:r>
          </a:p>
        </p:txBody>
      </p:sp>
      <p:sp>
        <p:nvSpPr>
          <p:cNvPr id="69635" name="Content Placeholder 2">
            <a:extLst>
              <a:ext uri="{FF2B5EF4-FFF2-40B4-BE49-F238E27FC236}">
                <a16:creationId xmlns:a16="http://schemas.microsoft.com/office/drawing/2014/main" id="{6A764EE6-0A20-35A6-AA13-F722C25938AE}"/>
              </a:ext>
            </a:extLst>
          </p:cNvPr>
          <p:cNvSpPr>
            <a:spLocks noGrp="1" noChangeArrowheads="1"/>
          </p:cNvSpPr>
          <p:nvPr>
            <p:ph idx="1"/>
          </p:nvPr>
        </p:nvSpPr>
        <p:spPr>
          <a:xfrm>
            <a:off x="1531716" y="1600200"/>
            <a:ext cx="8039100" cy="4114800"/>
          </a:xfrm>
        </p:spPr>
        <p:txBody>
          <a:bodyPr/>
          <a:lstStyle/>
          <a:p>
            <a:pPr marL="0" indent="0">
              <a:buNone/>
            </a:pPr>
            <a:endParaRPr lang="en-US" altLang="en-US" dirty="0"/>
          </a:p>
          <a:p>
            <a:pPr marL="0" indent="0">
              <a:buNone/>
            </a:pPr>
            <a:r>
              <a:rPr lang="en-US" altLang="en-US" dirty="0"/>
              <a:t>“Garbage in, garbage out,”</a:t>
            </a:r>
          </a:p>
          <a:p>
            <a:pPr marL="0" indent="0">
              <a:buNone/>
            </a:pPr>
            <a:r>
              <a:rPr lang="en-US" altLang="en-US" dirty="0"/>
              <a:t>If you ask the wrong questions, you'll probably get the wrong answer, or at least not quite what you're hoping for.</a:t>
            </a: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9B0DFD87-E5B0-5D67-E20E-CEBDC289C37E}"/>
              </a:ext>
            </a:extLst>
          </p:cNvPr>
          <p:cNvSpPr>
            <a:spLocks noGrp="1"/>
          </p:cNvSpPr>
          <p:nvPr>
            <p:ph type="title"/>
          </p:nvPr>
        </p:nvSpPr>
        <p:spPr/>
        <p:txBody>
          <a:bodyPr/>
          <a:lstStyle/>
          <a:p>
            <a:r>
              <a:rPr lang="en-US" dirty="0"/>
              <a:t>Tips on Questioning Techniques</a:t>
            </a:r>
          </a:p>
        </p:txBody>
      </p:sp>
      <p:sp>
        <p:nvSpPr>
          <p:cNvPr id="10" name="Text Placeholder 9">
            <a:extLst>
              <a:ext uri="{FF2B5EF4-FFF2-40B4-BE49-F238E27FC236}">
                <a16:creationId xmlns:a16="http://schemas.microsoft.com/office/drawing/2014/main" id="{3A79D5E2-CA7E-E259-1862-A7F7E85A6349}"/>
              </a:ext>
            </a:extLst>
          </p:cNvPr>
          <p:cNvSpPr>
            <a:spLocks noGrp="1"/>
          </p:cNvSpPr>
          <p:nvPr>
            <p:ph type="body" sz="half" idx="1"/>
          </p:nvPr>
        </p:nvSpPr>
        <p:spPr>
          <a:xfrm>
            <a:off x="952500" y="1295400"/>
            <a:ext cx="9220200" cy="5181600"/>
          </a:xfrm>
        </p:spPr>
        <p:txBody>
          <a:bodyPr>
            <a:normAutofit/>
          </a:bodyPr>
          <a:lstStyle/>
          <a:p>
            <a:pPr>
              <a:buFont typeface="Wingdings" panose="05000000000000000000" pitchFamily="2" charset="2"/>
              <a:buChar char="q"/>
            </a:pPr>
            <a:r>
              <a:rPr lang="en-US" sz="2000" dirty="0"/>
              <a:t>Closed questions are useful when you need a to-the-point answer, whereas</a:t>
            </a:r>
          </a:p>
          <a:p>
            <a:pPr>
              <a:buFont typeface="Wingdings" panose="05000000000000000000" pitchFamily="2" charset="2"/>
              <a:buChar char="q"/>
            </a:pPr>
            <a:r>
              <a:rPr lang="en-US" sz="2000" dirty="0"/>
              <a:t>Open questions are good for extracting more detailed responses.</a:t>
            </a:r>
          </a:p>
          <a:p>
            <a:pPr>
              <a:buFont typeface="Wingdings" panose="05000000000000000000" pitchFamily="2" charset="2"/>
              <a:buChar char="q"/>
            </a:pPr>
            <a:r>
              <a:rPr lang="en-US" sz="2000" dirty="0"/>
              <a:t>Funnel questions are a way to extract more detail gradually. This technique is a good way to prompt memories or deeper thinking.</a:t>
            </a:r>
          </a:p>
          <a:p>
            <a:pPr>
              <a:buFont typeface="Wingdings" panose="05000000000000000000" pitchFamily="2" charset="2"/>
              <a:buChar char="q"/>
            </a:pPr>
            <a:r>
              <a:rPr lang="en-US" sz="2000" dirty="0"/>
              <a:t>Probing questions help you gain detail and clarity.</a:t>
            </a:r>
          </a:p>
          <a:p>
            <a:pPr>
              <a:buFont typeface="Wingdings" panose="05000000000000000000" pitchFamily="2" charset="2"/>
              <a:buChar char="q"/>
            </a:pPr>
            <a:r>
              <a:rPr lang="en-US" sz="2000" dirty="0"/>
              <a:t>Leading questions are a good technique if you're trying to persuade someone, but they can leave the other person feeling they have little or no choice.</a:t>
            </a:r>
          </a:p>
          <a:p>
            <a:pPr>
              <a:buFont typeface="Wingdings" panose="05000000000000000000" pitchFamily="2" charset="2"/>
              <a:buChar char="q"/>
            </a:pPr>
            <a:r>
              <a:rPr lang="en-US" sz="2000" dirty="0"/>
              <a:t>Rhetorical questions encourage reflection and are another useful persuasion technique.</a:t>
            </a:r>
          </a:p>
          <a:p>
            <a:pPr>
              <a:buFont typeface="Wingdings" panose="05000000000000000000" pitchFamily="2" charset="2"/>
              <a:buChar char="q"/>
            </a:pPr>
            <a:r>
              <a:rPr lang="en-US" sz="2000" dirty="0"/>
              <a:t>Asking the right kind of questions can help you in all sorts of situations, like coaching or defusing tension and anger. They help you to learn about people, communicate more clearly, and build relationships.</a:t>
            </a:r>
          </a:p>
        </p:txBody>
      </p:sp>
    </p:spTree>
    <p:extLst>
      <p:ext uri="{BB962C8B-B14F-4D97-AF65-F5344CB8AC3E}">
        <p14:creationId xmlns:p14="http://schemas.microsoft.com/office/powerpoint/2010/main" val="301391996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693703-49C7-6CC7-1D3C-D151E1DE4EC6}"/>
              </a:ext>
            </a:extLst>
          </p:cNvPr>
          <p:cNvSpPr>
            <a:spLocks noGrp="1"/>
          </p:cNvSpPr>
          <p:nvPr>
            <p:ph type="title"/>
          </p:nvPr>
        </p:nvSpPr>
        <p:spPr>
          <a:xfrm>
            <a:off x="1562100" y="533400"/>
            <a:ext cx="7886700" cy="1527175"/>
          </a:xfrm>
        </p:spPr>
        <p:txBody>
          <a:bodyPr/>
          <a:lstStyle/>
          <a:p>
            <a:r>
              <a:rPr lang="en-US" dirty="0"/>
              <a:t>Probing</a:t>
            </a:r>
          </a:p>
        </p:txBody>
      </p:sp>
      <p:sp>
        <p:nvSpPr>
          <p:cNvPr id="3" name="Text Placeholder 2">
            <a:extLst>
              <a:ext uri="{FF2B5EF4-FFF2-40B4-BE49-F238E27FC236}">
                <a16:creationId xmlns:a16="http://schemas.microsoft.com/office/drawing/2014/main" id="{5B865952-769C-6B8A-DCA5-88C947E20481}"/>
              </a:ext>
            </a:extLst>
          </p:cNvPr>
          <p:cNvSpPr>
            <a:spLocks noGrp="1"/>
          </p:cNvSpPr>
          <p:nvPr>
            <p:ph type="body" sz="half" idx="1"/>
          </p:nvPr>
        </p:nvSpPr>
        <p:spPr>
          <a:xfrm>
            <a:off x="1714500" y="1905000"/>
            <a:ext cx="7886700" cy="4114800"/>
          </a:xfrm>
        </p:spPr>
        <p:txBody>
          <a:bodyPr/>
          <a:lstStyle/>
          <a:p>
            <a:r>
              <a:rPr lang="en-US" dirty="0"/>
              <a:t>An effective probing question helps to get a person to talk about their personal opinions and feelings, and promotes critical thinking. Probing questions are typically open-ended, meaning there is more than just one response.</a:t>
            </a:r>
          </a:p>
        </p:txBody>
      </p:sp>
    </p:spTree>
    <p:extLst>
      <p:ext uri="{BB962C8B-B14F-4D97-AF65-F5344CB8AC3E}">
        <p14:creationId xmlns:p14="http://schemas.microsoft.com/office/powerpoint/2010/main" val="422425168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DD2388-7792-46AF-7B21-3556EFADF64A}"/>
              </a:ext>
            </a:extLst>
          </p:cNvPr>
          <p:cNvSpPr>
            <a:spLocks noGrp="1"/>
          </p:cNvSpPr>
          <p:nvPr>
            <p:ph type="title"/>
          </p:nvPr>
        </p:nvSpPr>
        <p:spPr/>
        <p:txBody>
          <a:bodyPr/>
          <a:lstStyle/>
          <a:p>
            <a:r>
              <a:rPr lang="en-US" dirty="0"/>
              <a:t>Probing matrix</a:t>
            </a:r>
          </a:p>
        </p:txBody>
      </p:sp>
      <p:sp>
        <p:nvSpPr>
          <p:cNvPr id="3" name="Text Placeholder 2">
            <a:extLst>
              <a:ext uri="{FF2B5EF4-FFF2-40B4-BE49-F238E27FC236}">
                <a16:creationId xmlns:a16="http://schemas.microsoft.com/office/drawing/2014/main" id="{D462001C-A71C-9C37-2A6C-723817943CD7}"/>
              </a:ext>
            </a:extLst>
          </p:cNvPr>
          <p:cNvSpPr>
            <a:spLocks noGrp="1"/>
          </p:cNvSpPr>
          <p:nvPr>
            <p:ph type="body" sz="half" idx="1"/>
          </p:nvPr>
        </p:nvSpPr>
        <p:spPr>
          <a:xfrm>
            <a:off x="1714500" y="1905000"/>
            <a:ext cx="7315200" cy="4114800"/>
          </a:xfrm>
        </p:spPr>
        <p:txBody>
          <a:bodyPr/>
          <a:lstStyle/>
          <a:p>
            <a:pPr marL="0" indent="0">
              <a:buNone/>
            </a:pPr>
            <a:r>
              <a:rPr lang="en-US" dirty="0"/>
              <a:t>     Lower                                                              Higher</a:t>
            </a:r>
          </a:p>
        </p:txBody>
      </p:sp>
      <p:graphicFrame>
        <p:nvGraphicFramePr>
          <p:cNvPr id="5" name="Table 4">
            <a:extLst>
              <a:ext uri="{FF2B5EF4-FFF2-40B4-BE49-F238E27FC236}">
                <a16:creationId xmlns:a16="http://schemas.microsoft.com/office/drawing/2014/main" id="{A7841870-63EE-2DE4-16DD-C482B05AA3B6}"/>
              </a:ext>
            </a:extLst>
          </p:cNvPr>
          <p:cNvGraphicFramePr>
            <a:graphicFrameLocks noGrp="1"/>
          </p:cNvGraphicFramePr>
          <p:nvPr>
            <p:extLst>
              <p:ext uri="{D42A27DB-BD31-4B8C-83A1-F6EECF244321}">
                <p14:modId xmlns:p14="http://schemas.microsoft.com/office/powerpoint/2010/main" val="3972607103"/>
              </p:ext>
            </p:extLst>
          </p:nvPr>
        </p:nvGraphicFramePr>
        <p:xfrm>
          <a:off x="1714502" y="2895600"/>
          <a:ext cx="6857998" cy="3114040"/>
        </p:xfrm>
        <a:graphic>
          <a:graphicData uri="http://schemas.openxmlformats.org/drawingml/2006/table">
            <a:tbl>
              <a:tblPr firstRow="1" bandRow="1">
                <a:tableStyleId>{C4B1156A-380E-4F78-BDF5-A606A8083BF9}</a:tableStyleId>
              </a:tblPr>
              <a:tblGrid>
                <a:gridCol w="1219198">
                  <a:extLst>
                    <a:ext uri="{9D8B030D-6E8A-4147-A177-3AD203B41FA5}">
                      <a16:colId xmlns:a16="http://schemas.microsoft.com/office/drawing/2014/main" val="3374756467"/>
                    </a:ext>
                  </a:extLst>
                </a:gridCol>
                <a:gridCol w="914400">
                  <a:extLst>
                    <a:ext uri="{9D8B030D-6E8A-4147-A177-3AD203B41FA5}">
                      <a16:colId xmlns:a16="http://schemas.microsoft.com/office/drawing/2014/main" val="4262050840"/>
                    </a:ext>
                  </a:extLst>
                </a:gridCol>
                <a:gridCol w="914400">
                  <a:extLst>
                    <a:ext uri="{9D8B030D-6E8A-4147-A177-3AD203B41FA5}">
                      <a16:colId xmlns:a16="http://schemas.microsoft.com/office/drawing/2014/main" val="1690379230"/>
                    </a:ext>
                  </a:extLst>
                </a:gridCol>
                <a:gridCol w="870858">
                  <a:extLst>
                    <a:ext uri="{9D8B030D-6E8A-4147-A177-3AD203B41FA5}">
                      <a16:colId xmlns:a16="http://schemas.microsoft.com/office/drawing/2014/main" val="1588828130"/>
                    </a:ext>
                  </a:extLst>
                </a:gridCol>
                <a:gridCol w="979714">
                  <a:extLst>
                    <a:ext uri="{9D8B030D-6E8A-4147-A177-3AD203B41FA5}">
                      <a16:colId xmlns:a16="http://schemas.microsoft.com/office/drawing/2014/main" val="1436759230"/>
                    </a:ext>
                  </a:extLst>
                </a:gridCol>
                <a:gridCol w="979714">
                  <a:extLst>
                    <a:ext uri="{9D8B030D-6E8A-4147-A177-3AD203B41FA5}">
                      <a16:colId xmlns:a16="http://schemas.microsoft.com/office/drawing/2014/main" val="1981257276"/>
                    </a:ext>
                  </a:extLst>
                </a:gridCol>
                <a:gridCol w="979714">
                  <a:extLst>
                    <a:ext uri="{9D8B030D-6E8A-4147-A177-3AD203B41FA5}">
                      <a16:colId xmlns:a16="http://schemas.microsoft.com/office/drawing/2014/main" val="2307000575"/>
                    </a:ext>
                  </a:extLst>
                </a:gridCol>
              </a:tblGrid>
              <a:tr h="370840">
                <a:tc>
                  <a:txBody>
                    <a:bodyPr/>
                    <a:lstStyle/>
                    <a:p>
                      <a:endParaRPr lang="en-US" dirty="0"/>
                    </a:p>
                  </a:txBody>
                  <a:tcPr/>
                </a:tc>
                <a:tc>
                  <a:txBody>
                    <a:bodyPr/>
                    <a:lstStyle/>
                    <a:p>
                      <a:r>
                        <a:rPr lang="en-US" dirty="0">
                          <a:solidFill>
                            <a:schemeClr val="tx2"/>
                          </a:solidFill>
                        </a:rPr>
                        <a:t>Is</a:t>
                      </a:r>
                    </a:p>
                  </a:txBody>
                  <a:tcPr/>
                </a:tc>
                <a:tc>
                  <a:txBody>
                    <a:bodyPr/>
                    <a:lstStyle/>
                    <a:p>
                      <a:r>
                        <a:rPr lang="en-US" dirty="0">
                          <a:solidFill>
                            <a:schemeClr val="tx2"/>
                          </a:solidFill>
                        </a:rPr>
                        <a:t>Did</a:t>
                      </a:r>
                    </a:p>
                  </a:txBody>
                  <a:tcPr/>
                </a:tc>
                <a:tc>
                  <a:txBody>
                    <a:bodyPr/>
                    <a:lstStyle/>
                    <a:p>
                      <a:r>
                        <a:rPr lang="en-US" dirty="0">
                          <a:solidFill>
                            <a:schemeClr val="tx2"/>
                          </a:solidFill>
                        </a:rPr>
                        <a:t>Can</a:t>
                      </a:r>
                    </a:p>
                  </a:txBody>
                  <a:tcPr/>
                </a:tc>
                <a:tc>
                  <a:txBody>
                    <a:bodyPr/>
                    <a:lstStyle/>
                    <a:p>
                      <a:r>
                        <a:rPr lang="en-US" dirty="0">
                          <a:solidFill>
                            <a:schemeClr val="tx2"/>
                          </a:solidFill>
                        </a:rPr>
                        <a:t>Would</a:t>
                      </a:r>
                    </a:p>
                  </a:txBody>
                  <a:tcPr/>
                </a:tc>
                <a:tc>
                  <a:txBody>
                    <a:bodyPr/>
                    <a:lstStyle/>
                    <a:p>
                      <a:r>
                        <a:rPr lang="en-US" dirty="0">
                          <a:solidFill>
                            <a:schemeClr val="tx2"/>
                          </a:solidFill>
                        </a:rPr>
                        <a:t>Will</a:t>
                      </a:r>
                    </a:p>
                  </a:txBody>
                  <a:tcPr/>
                </a:tc>
                <a:tc>
                  <a:txBody>
                    <a:bodyPr/>
                    <a:lstStyle/>
                    <a:p>
                      <a:r>
                        <a:rPr lang="en-US" dirty="0">
                          <a:solidFill>
                            <a:schemeClr val="tx2"/>
                          </a:solidFill>
                        </a:rPr>
                        <a:t>Might</a:t>
                      </a:r>
                    </a:p>
                  </a:txBody>
                  <a:tcPr/>
                </a:tc>
                <a:extLst>
                  <a:ext uri="{0D108BD9-81ED-4DB2-BD59-A6C34878D82A}">
                    <a16:rowId xmlns:a16="http://schemas.microsoft.com/office/drawing/2014/main" val="787861198"/>
                  </a:ext>
                </a:extLst>
              </a:tr>
              <a:tr h="370840">
                <a:tc>
                  <a:txBody>
                    <a:bodyPr/>
                    <a:lstStyle/>
                    <a:p>
                      <a:r>
                        <a:rPr lang="en-US" sz="2400" dirty="0">
                          <a:solidFill>
                            <a:schemeClr val="tx2"/>
                          </a:solidFill>
                        </a:rPr>
                        <a:t>What</a:t>
                      </a:r>
                    </a:p>
                  </a:txBody>
                  <a:tcPr/>
                </a:tc>
                <a:tc>
                  <a:txBody>
                    <a:bodyPr/>
                    <a:lstStyle/>
                    <a:p>
                      <a:endParaRPr lang="en-US" sz="2400"/>
                    </a:p>
                  </a:txBody>
                  <a:tcPr/>
                </a:tc>
                <a:tc>
                  <a:txBody>
                    <a:bodyPr/>
                    <a:lstStyle/>
                    <a:p>
                      <a:endParaRPr lang="en-US" sz="2400"/>
                    </a:p>
                  </a:txBody>
                  <a:tcPr/>
                </a:tc>
                <a:tc>
                  <a:txBody>
                    <a:bodyPr/>
                    <a:lstStyle/>
                    <a:p>
                      <a:endParaRPr lang="en-US" sz="2400"/>
                    </a:p>
                  </a:txBody>
                  <a:tcPr/>
                </a:tc>
                <a:tc>
                  <a:txBody>
                    <a:bodyPr/>
                    <a:lstStyle/>
                    <a:p>
                      <a:endParaRPr lang="en-US" sz="2400"/>
                    </a:p>
                  </a:txBody>
                  <a:tcPr/>
                </a:tc>
                <a:tc>
                  <a:txBody>
                    <a:bodyPr/>
                    <a:lstStyle/>
                    <a:p>
                      <a:endParaRPr lang="en-US" sz="2400"/>
                    </a:p>
                  </a:txBody>
                  <a:tcPr/>
                </a:tc>
                <a:tc>
                  <a:txBody>
                    <a:bodyPr/>
                    <a:lstStyle/>
                    <a:p>
                      <a:endParaRPr lang="en-US" sz="2400"/>
                    </a:p>
                  </a:txBody>
                  <a:tcPr/>
                </a:tc>
                <a:extLst>
                  <a:ext uri="{0D108BD9-81ED-4DB2-BD59-A6C34878D82A}">
                    <a16:rowId xmlns:a16="http://schemas.microsoft.com/office/drawing/2014/main" val="1051716733"/>
                  </a:ext>
                </a:extLst>
              </a:tr>
              <a:tr h="370840">
                <a:tc>
                  <a:txBody>
                    <a:bodyPr/>
                    <a:lstStyle/>
                    <a:p>
                      <a:r>
                        <a:rPr lang="en-US" sz="2400" dirty="0">
                          <a:solidFill>
                            <a:schemeClr val="tx2"/>
                          </a:solidFill>
                        </a:rPr>
                        <a:t>Where</a:t>
                      </a:r>
                    </a:p>
                  </a:txBody>
                  <a:tcPr/>
                </a:tc>
                <a:tc>
                  <a:txBody>
                    <a:bodyPr/>
                    <a:lstStyle/>
                    <a:p>
                      <a:endParaRPr lang="en-US" sz="2400"/>
                    </a:p>
                  </a:txBody>
                  <a:tcPr/>
                </a:tc>
                <a:tc>
                  <a:txBody>
                    <a:bodyPr/>
                    <a:lstStyle/>
                    <a:p>
                      <a:endParaRPr lang="en-US" sz="2400"/>
                    </a:p>
                  </a:txBody>
                  <a:tcPr/>
                </a:tc>
                <a:tc>
                  <a:txBody>
                    <a:bodyPr/>
                    <a:lstStyle/>
                    <a:p>
                      <a:endParaRPr lang="en-US" sz="2400"/>
                    </a:p>
                  </a:txBody>
                  <a:tcPr/>
                </a:tc>
                <a:tc>
                  <a:txBody>
                    <a:bodyPr/>
                    <a:lstStyle/>
                    <a:p>
                      <a:endParaRPr lang="en-US" sz="2400"/>
                    </a:p>
                  </a:txBody>
                  <a:tcPr/>
                </a:tc>
                <a:tc>
                  <a:txBody>
                    <a:bodyPr/>
                    <a:lstStyle/>
                    <a:p>
                      <a:endParaRPr lang="en-US" sz="2400"/>
                    </a:p>
                  </a:txBody>
                  <a:tcPr/>
                </a:tc>
                <a:tc>
                  <a:txBody>
                    <a:bodyPr/>
                    <a:lstStyle/>
                    <a:p>
                      <a:endParaRPr lang="en-US" sz="2400" dirty="0"/>
                    </a:p>
                  </a:txBody>
                  <a:tcPr/>
                </a:tc>
                <a:extLst>
                  <a:ext uri="{0D108BD9-81ED-4DB2-BD59-A6C34878D82A}">
                    <a16:rowId xmlns:a16="http://schemas.microsoft.com/office/drawing/2014/main" val="2085038869"/>
                  </a:ext>
                </a:extLst>
              </a:tr>
              <a:tr h="370840">
                <a:tc>
                  <a:txBody>
                    <a:bodyPr/>
                    <a:lstStyle/>
                    <a:p>
                      <a:r>
                        <a:rPr lang="en-US" sz="2400" dirty="0">
                          <a:solidFill>
                            <a:schemeClr val="tx2"/>
                          </a:solidFill>
                        </a:rPr>
                        <a:t>When</a:t>
                      </a:r>
                    </a:p>
                  </a:txBody>
                  <a:tcPr/>
                </a:tc>
                <a:tc>
                  <a:txBody>
                    <a:bodyPr/>
                    <a:lstStyle/>
                    <a:p>
                      <a:endParaRPr lang="en-US" sz="2400"/>
                    </a:p>
                  </a:txBody>
                  <a:tcPr/>
                </a:tc>
                <a:tc>
                  <a:txBody>
                    <a:bodyPr/>
                    <a:lstStyle/>
                    <a:p>
                      <a:endParaRPr lang="en-US" sz="2400"/>
                    </a:p>
                  </a:txBody>
                  <a:tcPr/>
                </a:tc>
                <a:tc>
                  <a:txBody>
                    <a:bodyPr/>
                    <a:lstStyle/>
                    <a:p>
                      <a:endParaRPr lang="en-US" sz="2400"/>
                    </a:p>
                  </a:txBody>
                  <a:tcPr/>
                </a:tc>
                <a:tc>
                  <a:txBody>
                    <a:bodyPr/>
                    <a:lstStyle/>
                    <a:p>
                      <a:endParaRPr lang="en-US" sz="2400"/>
                    </a:p>
                  </a:txBody>
                  <a:tcPr/>
                </a:tc>
                <a:tc>
                  <a:txBody>
                    <a:bodyPr/>
                    <a:lstStyle/>
                    <a:p>
                      <a:endParaRPr lang="en-US" sz="2400"/>
                    </a:p>
                  </a:txBody>
                  <a:tcPr/>
                </a:tc>
                <a:tc>
                  <a:txBody>
                    <a:bodyPr/>
                    <a:lstStyle/>
                    <a:p>
                      <a:endParaRPr lang="en-US" sz="2400"/>
                    </a:p>
                  </a:txBody>
                  <a:tcPr/>
                </a:tc>
                <a:extLst>
                  <a:ext uri="{0D108BD9-81ED-4DB2-BD59-A6C34878D82A}">
                    <a16:rowId xmlns:a16="http://schemas.microsoft.com/office/drawing/2014/main" val="4143817101"/>
                  </a:ext>
                </a:extLst>
              </a:tr>
              <a:tr h="370840">
                <a:tc>
                  <a:txBody>
                    <a:bodyPr/>
                    <a:lstStyle/>
                    <a:p>
                      <a:r>
                        <a:rPr lang="en-US" sz="2400" dirty="0">
                          <a:solidFill>
                            <a:schemeClr val="tx2"/>
                          </a:solidFill>
                        </a:rPr>
                        <a:t>Who</a:t>
                      </a:r>
                    </a:p>
                  </a:txBody>
                  <a:tcPr/>
                </a:tc>
                <a:tc>
                  <a:txBody>
                    <a:bodyPr/>
                    <a:lstStyle/>
                    <a:p>
                      <a:endParaRPr lang="en-US" sz="2400"/>
                    </a:p>
                  </a:txBody>
                  <a:tcPr/>
                </a:tc>
                <a:tc>
                  <a:txBody>
                    <a:bodyPr/>
                    <a:lstStyle/>
                    <a:p>
                      <a:endParaRPr lang="en-US" sz="2400"/>
                    </a:p>
                  </a:txBody>
                  <a:tcPr/>
                </a:tc>
                <a:tc>
                  <a:txBody>
                    <a:bodyPr/>
                    <a:lstStyle/>
                    <a:p>
                      <a:endParaRPr lang="en-US" sz="2400" dirty="0"/>
                    </a:p>
                  </a:txBody>
                  <a:tcPr/>
                </a:tc>
                <a:tc>
                  <a:txBody>
                    <a:bodyPr/>
                    <a:lstStyle/>
                    <a:p>
                      <a:endParaRPr lang="en-US" sz="2400"/>
                    </a:p>
                  </a:txBody>
                  <a:tcPr/>
                </a:tc>
                <a:tc>
                  <a:txBody>
                    <a:bodyPr/>
                    <a:lstStyle/>
                    <a:p>
                      <a:endParaRPr lang="en-US" sz="2400"/>
                    </a:p>
                  </a:txBody>
                  <a:tcPr/>
                </a:tc>
                <a:tc>
                  <a:txBody>
                    <a:bodyPr/>
                    <a:lstStyle/>
                    <a:p>
                      <a:endParaRPr lang="en-US" sz="2400"/>
                    </a:p>
                  </a:txBody>
                  <a:tcPr/>
                </a:tc>
                <a:extLst>
                  <a:ext uri="{0D108BD9-81ED-4DB2-BD59-A6C34878D82A}">
                    <a16:rowId xmlns:a16="http://schemas.microsoft.com/office/drawing/2014/main" val="1978201451"/>
                  </a:ext>
                </a:extLst>
              </a:tr>
              <a:tr h="370840">
                <a:tc>
                  <a:txBody>
                    <a:bodyPr/>
                    <a:lstStyle/>
                    <a:p>
                      <a:r>
                        <a:rPr lang="en-US" sz="2400" dirty="0">
                          <a:solidFill>
                            <a:schemeClr val="tx2"/>
                          </a:solidFill>
                        </a:rPr>
                        <a:t>Why</a:t>
                      </a:r>
                    </a:p>
                  </a:txBody>
                  <a:tcPr/>
                </a:tc>
                <a:tc>
                  <a:txBody>
                    <a:bodyPr/>
                    <a:lstStyle/>
                    <a:p>
                      <a:endParaRPr lang="en-US" sz="2400"/>
                    </a:p>
                  </a:txBody>
                  <a:tcPr/>
                </a:tc>
                <a:tc>
                  <a:txBody>
                    <a:bodyPr/>
                    <a:lstStyle/>
                    <a:p>
                      <a:endParaRPr lang="en-US" sz="2400"/>
                    </a:p>
                  </a:txBody>
                  <a:tcPr/>
                </a:tc>
                <a:tc>
                  <a:txBody>
                    <a:bodyPr/>
                    <a:lstStyle/>
                    <a:p>
                      <a:endParaRPr lang="en-US" sz="2400"/>
                    </a:p>
                  </a:txBody>
                  <a:tcPr/>
                </a:tc>
                <a:tc>
                  <a:txBody>
                    <a:bodyPr/>
                    <a:lstStyle/>
                    <a:p>
                      <a:endParaRPr lang="en-US" sz="2400"/>
                    </a:p>
                  </a:txBody>
                  <a:tcPr/>
                </a:tc>
                <a:tc>
                  <a:txBody>
                    <a:bodyPr/>
                    <a:lstStyle/>
                    <a:p>
                      <a:endParaRPr lang="en-US" sz="2400"/>
                    </a:p>
                  </a:txBody>
                  <a:tcPr/>
                </a:tc>
                <a:tc>
                  <a:txBody>
                    <a:bodyPr/>
                    <a:lstStyle/>
                    <a:p>
                      <a:endParaRPr lang="en-US" sz="2400"/>
                    </a:p>
                  </a:txBody>
                  <a:tcPr/>
                </a:tc>
                <a:extLst>
                  <a:ext uri="{0D108BD9-81ED-4DB2-BD59-A6C34878D82A}">
                    <a16:rowId xmlns:a16="http://schemas.microsoft.com/office/drawing/2014/main" val="2464827484"/>
                  </a:ext>
                </a:extLst>
              </a:tr>
              <a:tr h="370840">
                <a:tc>
                  <a:txBody>
                    <a:bodyPr/>
                    <a:lstStyle/>
                    <a:p>
                      <a:r>
                        <a:rPr lang="en-US" sz="2400" dirty="0">
                          <a:solidFill>
                            <a:schemeClr val="tx2"/>
                          </a:solidFill>
                        </a:rPr>
                        <a:t>How</a:t>
                      </a:r>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extLst>
                  <a:ext uri="{0D108BD9-81ED-4DB2-BD59-A6C34878D82A}">
                    <a16:rowId xmlns:a16="http://schemas.microsoft.com/office/drawing/2014/main" val="2397625049"/>
                  </a:ext>
                </a:extLst>
              </a:tr>
            </a:tbl>
          </a:graphicData>
        </a:graphic>
      </p:graphicFrame>
      <p:cxnSp>
        <p:nvCxnSpPr>
          <p:cNvPr id="7" name="Straight Arrow Connector 6">
            <a:extLst>
              <a:ext uri="{FF2B5EF4-FFF2-40B4-BE49-F238E27FC236}">
                <a16:creationId xmlns:a16="http://schemas.microsoft.com/office/drawing/2014/main" id="{DEB463E0-0215-EDD6-71C4-3F52216EA476}"/>
              </a:ext>
            </a:extLst>
          </p:cNvPr>
          <p:cNvCxnSpPr>
            <a:cxnSpLocks/>
          </p:cNvCxnSpPr>
          <p:nvPr/>
        </p:nvCxnSpPr>
        <p:spPr bwMode="auto">
          <a:xfrm>
            <a:off x="2324100" y="2590800"/>
            <a:ext cx="6019800" cy="0"/>
          </a:xfrm>
          <a:prstGeom prst="straightConnector1">
            <a:avLst/>
          </a:prstGeom>
          <a:ln w="28575"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336696379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E479F1-C8E7-C3FA-9068-709B64E356E3}"/>
              </a:ext>
            </a:extLst>
          </p:cNvPr>
          <p:cNvSpPr>
            <a:spLocks noGrp="1"/>
          </p:cNvSpPr>
          <p:nvPr>
            <p:ph type="title"/>
          </p:nvPr>
        </p:nvSpPr>
        <p:spPr/>
        <p:txBody>
          <a:bodyPr/>
          <a:lstStyle/>
          <a:p>
            <a:r>
              <a:rPr lang="en-US" dirty="0"/>
              <a:t>Probing Technique</a:t>
            </a:r>
          </a:p>
        </p:txBody>
      </p:sp>
      <p:sp>
        <p:nvSpPr>
          <p:cNvPr id="3" name="Text Placeholder 2">
            <a:extLst>
              <a:ext uri="{FF2B5EF4-FFF2-40B4-BE49-F238E27FC236}">
                <a16:creationId xmlns:a16="http://schemas.microsoft.com/office/drawing/2014/main" id="{066245C5-D5F9-BF35-C20F-E1CDA6A03DEA}"/>
              </a:ext>
            </a:extLst>
          </p:cNvPr>
          <p:cNvSpPr>
            <a:spLocks noGrp="1"/>
          </p:cNvSpPr>
          <p:nvPr>
            <p:ph type="body" sz="half" idx="1"/>
          </p:nvPr>
        </p:nvSpPr>
        <p:spPr>
          <a:xfrm>
            <a:off x="1714500" y="1905000"/>
            <a:ext cx="6858000" cy="4114800"/>
          </a:xfrm>
        </p:spPr>
        <p:txBody>
          <a:bodyPr/>
          <a:lstStyle/>
          <a:p>
            <a:pPr marL="0" indent="0">
              <a:buNone/>
            </a:pPr>
            <a:r>
              <a:rPr lang="en-US" b="1" dirty="0"/>
              <a:t>Activity</a:t>
            </a:r>
            <a:r>
              <a:rPr lang="en-US" dirty="0"/>
              <a:t>- Role play</a:t>
            </a:r>
          </a:p>
          <a:p>
            <a:pPr marL="0" indent="0">
              <a:buNone/>
            </a:pPr>
            <a:r>
              <a:rPr lang="en-US" sz="2000" dirty="0"/>
              <a:t>Objective is to engage trainees in interactive activities where they can practice framing and asking questions</a:t>
            </a:r>
          </a:p>
          <a:p>
            <a:pPr marL="0" indent="0">
              <a:buNone/>
            </a:pPr>
            <a:endParaRPr lang="en-US" sz="1100" dirty="0"/>
          </a:p>
        </p:txBody>
      </p:sp>
      <p:pic>
        <p:nvPicPr>
          <p:cNvPr id="8" name="Picture 7">
            <a:extLst>
              <a:ext uri="{FF2B5EF4-FFF2-40B4-BE49-F238E27FC236}">
                <a16:creationId xmlns:a16="http://schemas.microsoft.com/office/drawing/2014/main" id="{DAF5841F-4F27-023A-4B78-ACCD3FED3B3F}"/>
              </a:ext>
            </a:extLst>
          </p:cNvPr>
          <p:cNvPicPr>
            <a:picLocks noChangeAspect="1"/>
          </p:cNvPicPr>
          <p:nvPr/>
        </p:nvPicPr>
        <p:blipFill>
          <a:blip r:embed="rId3"/>
          <a:stretch>
            <a:fillRect/>
          </a:stretch>
        </p:blipFill>
        <p:spPr>
          <a:xfrm>
            <a:off x="2781300" y="3607726"/>
            <a:ext cx="4800600" cy="2869273"/>
          </a:xfrm>
          <a:prstGeom prst="rect">
            <a:avLst/>
          </a:prstGeom>
        </p:spPr>
      </p:pic>
    </p:spTree>
    <p:extLst>
      <p:ext uri="{BB962C8B-B14F-4D97-AF65-F5344CB8AC3E}">
        <p14:creationId xmlns:p14="http://schemas.microsoft.com/office/powerpoint/2010/main" val="2985049731"/>
      </p:ext>
    </p:extLst>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Wisp</Template>
  <TotalTime>5727</TotalTime>
  <Words>8534</Words>
  <Application>Microsoft Office PowerPoint</Application>
  <PresentationFormat>35mm Slides</PresentationFormat>
  <Paragraphs>781</Paragraphs>
  <Slides>133</Slides>
  <Notes>23</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133</vt:i4>
      </vt:variant>
    </vt:vector>
  </HeadingPairs>
  <TitlesOfParts>
    <vt:vector size="145" baseType="lpstr">
      <vt:lpstr>-apple-system</vt:lpstr>
      <vt:lpstr>Arial</vt:lpstr>
      <vt:lpstr>Century Gothic</vt:lpstr>
      <vt:lpstr>Dmsans</vt:lpstr>
      <vt:lpstr>ff1</vt:lpstr>
      <vt:lpstr>ff2</vt:lpstr>
      <vt:lpstr>Google Sans</vt:lpstr>
      <vt:lpstr>Indeed Sans</vt:lpstr>
      <vt:lpstr>Times New Roman</vt:lpstr>
      <vt:lpstr>Wingdings</vt:lpstr>
      <vt:lpstr>Wingdings 3</vt:lpstr>
      <vt:lpstr>Wisp</vt:lpstr>
      <vt:lpstr>COMMUNICATION SKILLS</vt:lpstr>
      <vt:lpstr>Introduction</vt:lpstr>
      <vt:lpstr>Unit Overview</vt:lpstr>
      <vt:lpstr>Unit Overview</vt:lpstr>
      <vt:lpstr>Unit Overview</vt:lpstr>
      <vt:lpstr>Purpose of the unit</vt:lpstr>
      <vt:lpstr> Summary of Learning Outcomes  </vt:lpstr>
      <vt:lpstr>Lesson Objectives</vt:lpstr>
      <vt:lpstr>What is Communication?</vt:lpstr>
      <vt:lpstr>Communication Goals</vt:lpstr>
      <vt:lpstr>Importance of communication </vt:lpstr>
      <vt:lpstr>What is communication skills?</vt:lpstr>
      <vt:lpstr>Elements of communication</vt:lpstr>
      <vt:lpstr>Communication Process</vt:lpstr>
      <vt:lpstr>“This is a pen”</vt:lpstr>
      <vt:lpstr>Mode of Communication</vt:lpstr>
      <vt:lpstr>Features of Effective Communication</vt:lpstr>
      <vt:lpstr>Benefits of effective communication</vt:lpstr>
      <vt:lpstr>Types of communication</vt:lpstr>
      <vt:lpstr>Broken telephone exercise</vt:lpstr>
      <vt:lpstr>Barriers to Communication</vt:lpstr>
      <vt:lpstr>Semantic Barriers</vt:lpstr>
      <vt:lpstr>Emotional/ Psychological Barriers</vt:lpstr>
      <vt:lpstr>Organization Barriers</vt:lpstr>
      <vt:lpstr>Personal Barriers</vt:lpstr>
      <vt:lpstr>Barriers to effective communication</vt:lpstr>
      <vt:lpstr>How to overcome barriers</vt:lpstr>
      <vt:lpstr>Review Questions</vt:lpstr>
      <vt:lpstr>Stop Listening Exercise</vt:lpstr>
      <vt:lpstr>Hearing Vs Listening</vt:lpstr>
      <vt:lpstr>Active Listening</vt:lpstr>
      <vt:lpstr>Listening Process/ steps</vt:lpstr>
      <vt:lpstr>Barriers of Listening</vt:lpstr>
      <vt:lpstr>Improving Listening Skills</vt:lpstr>
      <vt:lpstr>Blind Drawing Game </vt:lpstr>
      <vt:lpstr>7Cs of effective communication</vt:lpstr>
      <vt:lpstr>7 Cs of Effective Communication?</vt:lpstr>
      <vt:lpstr>Review Questions</vt:lpstr>
      <vt:lpstr> Improving Verbal Communication-Tips</vt:lpstr>
      <vt:lpstr>Improving Body Language - Tips</vt:lpstr>
      <vt:lpstr>Body language- activity</vt:lpstr>
      <vt:lpstr>Writing Skills</vt:lpstr>
      <vt:lpstr>Courtesy in writing </vt:lpstr>
      <vt:lpstr>PARAGRAPHING</vt:lpstr>
      <vt:lpstr>A good paragraph has the following characteristics: </vt:lpstr>
      <vt:lpstr>ESSAY WRITING </vt:lpstr>
      <vt:lpstr>FUNCTIONAL WRITING </vt:lpstr>
      <vt:lpstr>Business letters </vt:lpstr>
      <vt:lpstr>Memo</vt:lpstr>
      <vt:lpstr>Circulars </vt:lpstr>
      <vt:lpstr>Public Notices </vt:lpstr>
      <vt:lpstr>Contd. functional writing examples</vt:lpstr>
      <vt:lpstr>Curriculum Vitae/ Resume.  </vt:lpstr>
      <vt:lpstr>SUMMARY WRITING </vt:lpstr>
      <vt:lpstr>Steps in summarization </vt:lpstr>
      <vt:lpstr> REPORT WRITING SKILLS </vt:lpstr>
      <vt:lpstr>Role of Reports </vt:lpstr>
      <vt:lpstr>Types of Reports </vt:lpstr>
      <vt:lpstr>CONDUCTING MEETINGS AND MINUTE WRITING </vt:lpstr>
      <vt:lpstr>Terminologies used in meetings </vt:lpstr>
      <vt:lpstr>Role/Purpose of meetings </vt:lpstr>
      <vt:lpstr>Organizational Communication</vt:lpstr>
      <vt:lpstr>Why learn Organizational Communication</vt:lpstr>
      <vt:lpstr>Organizational Flow of Information</vt:lpstr>
      <vt:lpstr>Identify the flow?</vt:lpstr>
      <vt:lpstr>Types of communication</vt:lpstr>
      <vt:lpstr>Differentiate between Formal &amp; Informal Communication</vt:lpstr>
      <vt:lpstr>Formal vs. Informal</vt:lpstr>
      <vt:lpstr>Last but not least</vt:lpstr>
      <vt:lpstr>Informal Communication Networks</vt:lpstr>
      <vt:lpstr>Advantages and Disadvantages of Formal and Informal Communication</vt:lpstr>
      <vt:lpstr>Sources of Organizational Information</vt:lpstr>
      <vt:lpstr>Information Handling</vt:lpstr>
      <vt:lpstr>The Process of Data Handling </vt:lpstr>
      <vt:lpstr>How to ensure that data is accurate and reliable</vt:lpstr>
      <vt:lpstr>Contd. How to ensure that data is accurate and reliable</vt:lpstr>
      <vt:lpstr>Types of workplace documents</vt:lpstr>
      <vt:lpstr>Purposes of workplace documents</vt:lpstr>
      <vt:lpstr>Methods used in filing forms and  documents</vt:lpstr>
      <vt:lpstr>Recording workplace data </vt:lpstr>
      <vt:lpstr>Contd. Recording data </vt:lpstr>
      <vt:lpstr>Activity</vt:lpstr>
      <vt:lpstr>Report writing </vt:lpstr>
      <vt:lpstr>Which of the two is a good report and why?</vt:lpstr>
      <vt:lpstr>Tips on Report Writing</vt:lpstr>
      <vt:lpstr>What is Workplace Etiquette?</vt:lpstr>
      <vt:lpstr>What we will discuss</vt:lpstr>
      <vt:lpstr>Office etiquette</vt:lpstr>
      <vt:lpstr>Meeting etiquette</vt:lpstr>
      <vt:lpstr>Email etiquette</vt:lpstr>
      <vt:lpstr>Phone etiquette</vt:lpstr>
      <vt:lpstr>Etiquette Summary</vt:lpstr>
      <vt:lpstr>Organizational Policy</vt:lpstr>
      <vt:lpstr>Healthcare policies </vt:lpstr>
      <vt:lpstr>Questioning Techniques</vt:lpstr>
      <vt:lpstr>Tips on Questioning Techniques</vt:lpstr>
      <vt:lpstr>Probing</vt:lpstr>
      <vt:lpstr>Probing matrix</vt:lpstr>
      <vt:lpstr>Probing Technique</vt:lpstr>
      <vt:lpstr>Telephone Handling</vt:lpstr>
      <vt:lpstr>Phone Skills</vt:lpstr>
      <vt:lpstr>Techniques for a Positive and Productive Interaction </vt:lpstr>
      <vt:lpstr>Ensuring Continuity and Closure</vt:lpstr>
      <vt:lpstr>Demonstrate phone skills</vt:lpstr>
      <vt:lpstr>Workplace discussions</vt:lpstr>
      <vt:lpstr>  How to establish work boundaries  </vt:lpstr>
      <vt:lpstr>Lead workplace discussion </vt:lpstr>
      <vt:lpstr>Coordination meetings </vt:lpstr>
      <vt:lpstr>Responsibilities of Participants </vt:lpstr>
      <vt:lpstr>Golden rules of meeting management </vt:lpstr>
      <vt:lpstr>Toolbox discussions</vt:lpstr>
      <vt:lpstr>Coordination meetings</vt:lpstr>
      <vt:lpstr>Soliciting response/feedback</vt:lpstr>
      <vt:lpstr>Suggestions for effective participation in meetings</vt:lpstr>
      <vt:lpstr>Contd.</vt:lpstr>
      <vt:lpstr>Identify and communicate issues arising in the workplace</vt:lpstr>
      <vt:lpstr>Topic Objectives</vt:lpstr>
      <vt:lpstr>Communication methods</vt:lpstr>
      <vt:lpstr>Identification of problems and  issues </vt:lpstr>
      <vt:lpstr>What are the most effective ways to identify workplace problems?</vt:lpstr>
      <vt:lpstr>Signs of potential issues</vt:lpstr>
      <vt:lpstr>Indicators of issues at work</vt:lpstr>
      <vt:lpstr>Feedback mechanisms at work</vt:lpstr>
      <vt:lpstr>Employee Feedback Mechanisms</vt:lpstr>
      <vt:lpstr>Workplace problems and some suggestions on how to solve them:</vt:lpstr>
      <vt:lpstr>CONT 1.</vt:lpstr>
      <vt:lpstr>CONT 2.</vt:lpstr>
      <vt:lpstr>CONT 3.</vt:lpstr>
      <vt:lpstr>CONT 4.</vt:lpstr>
      <vt:lpstr>CONT 5.</vt:lpstr>
      <vt:lpstr>Workplace Communication barriers</vt:lpstr>
      <vt:lpstr>Recap: Think-pair-shares activity</vt:lpstr>
      <vt:lpstr>PowerPoint Presentation</vt:lpstr>
    </vt:vector>
  </TitlesOfParts>
  <Company>PROGEON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Mayukh_Roy</dc:creator>
  <cp:lastModifiedBy>TRAINER</cp:lastModifiedBy>
  <cp:revision>185</cp:revision>
  <dcterms:created xsi:type="dcterms:W3CDTF">2005-06-14T09:24:18Z</dcterms:created>
  <dcterms:modified xsi:type="dcterms:W3CDTF">2024-07-19T09:55:04Z</dcterms:modified>
</cp:coreProperties>
</file>